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36"/>
  </p:notesMasterIdLst>
  <p:sldIdLst>
    <p:sldId id="262" r:id="rId2"/>
    <p:sldId id="265" r:id="rId3"/>
    <p:sldId id="291" r:id="rId4"/>
    <p:sldId id="257" r:id="rId5"/>
    <p:sldId id="258" r:id="rId6"/>
    <p:sldId id="278" r:id="rId7"/>
    <p:sldId id="279" r:id="rId8"/>
    <p:sldId id="266" r:id="rId9"/>
    <p:sldId id="270" r:id="rId10"/>
    <p:sldId id="271" r:id="rId11"/>
    <p:sldId id="272" r:id="rId12"/>
    <p:sldId id="274" r:id="rId13"/>
    <p:sldId id="293" r:id="rId14"/>
    <p:sldId id="294" r:id="rId15"/>
    <p:sldId id="276" r:id="rId16"/>
    <p:sldId id="299" r:id="rId17"/>
    <p:sldId id="280" r:id="rId18"/>
    <p:sldId id="283" r:id="rId19"/>
    <p:sldId id="261" r:id="rId20"/>
    <p:sldId id="284" r:id="rId21"/>
    <p:sldId id="287" r:id="rId22"/>
    <p:sldId id="282" r:id="rId23"/>
    <p:sldId id="296" r:id="rId24"/>
    <p:sldId id="281" r:id="rId25"/>
    <p:sldId id="295" r:id="rId26"/>
    <p:sldId id="259" r:id="rId27"/>
    <p:sldId id="260" r:id="rId28"/>
    <p:sldId id="289" r:id="rId29"/>
    <p:sldId id="292" r:id="rId30"/>
    <p:sldId id="298" r:id="rId31"/>
    <p:sldId id="285" r:id="rId32"/>
    <p:sldId id="297" r:id="rId33"/>
    <p:sldId id="264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0E2E"/>
    <a:srgbClr val="D93B43"/>
    <a:srgbClr val="CB272F"/>
    <a:srgbClr val="8849DB"/>
    <a:srgbClr val="9933FF"/>
    <a:srgbClr val="CB52EC"/>
    <a:srgbClr val="FF4F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 (odds ratio) - отношение рисков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Локализация в средн/амп. оделе</c:v>
                </c:pt>
                <c:pt idx="1">
                  <c:v>Локализация в нижн/амп. отделе</c:v>
                </c:pt>
                <c:pt idx="2">
                  <c:v>Поражение мезоректальных лимфатических узлов</c:v>
                </c:pt>
                <c:pt idx="3">
                  <c:v>REA &gt;3,5</c:v>
                </c:pt>
                <c:pt idx="4">
                  <c:v>Визуализация СПА</c:v>
                </c:pt>
                <c:pt idx="5">
                  <c:v>Т2</c:v>
                </c:pt>
                <c:pt idx="6">
                  <c:v>Т4</c:v>
                </c:pt>
                <c:pt idx="7">
                  <c:v>Т3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13.20952381</c:v>
                </c:pt>
                <c:pt idx="1">
                  <c:v>41.19801980000009</c:v>
                </c:pt>
                <c:pt idx="2">
                  <c:v>4.8395061730000002</c:v>
                </c:pt>
                <c:pt idx="3">
                  <c:v>29.759999999999987</c:v>
                </c:pt>
                <c:pt idx="4">
                  <c:v>70.98245613999984</c:v>
                </c:pt>
                <c:pt idx="5">
                  <c:v>1.6432584270000001</c:v>
                </c:pt>
                <c:pt idx="6">
                  <c:v>3.980769231</c:v>
                </c:pt>
                <c:pt idx="7">
                  <c:v>5.6944444439999904</c:v>
                </c:pt>
              </c:numCache>
            </c:numRef>
          </c:val>
        </c:ser>
        <c:gapWidth val="75"/>
        <c:overlap val="-25"/>
        <c:axId val="106328832"/>
        <c:axId val="106330368"/>
      </c:barChart>
      <c:catAx>
        <c:axId val="1063288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6330368"/>
        <c:crosses val="autoZero"/>
        <c:auto val="1"/>
        <c:lblAlgn val="ctr"/>
        <c:lblOffset val="100"/>
        <c:tickLblSkip val="1"/>
        <c:tickMarkSkip val="1"/>
      </c:catAx>
      <c:valAx>
        <c:axId val="1063303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632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240377027073638"/>
          <c:y val="0.8913123721774695"/>
          <c:w val="0.57354379206908146"/>
          <c:h val="0.1086876278225301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9D1B3-E56C-4B1A-9601-5BFCD63BD448}" type="doc">
      <dgm:prSet loTypeId="urn:microsoft.com/office/officeart/2008/layout/VerticalCircle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7C42FD-039A-4CF1-A436-EACE8609EDA3}">
      <dgm:prSet custT="1"/>
      <dgm:spPr/>
      <dgm:t>
        <a:bodyPr/>
        <a:lstStyle/>
        <a:p>
          <a:pPr rtl="0"/>
          <a:r>
            <a:rPr lang="en-US" sz="2400" b="1" dirty="0" smtClean="0"/>
            <a:t>      </a:t>
          </a:r>
          <a:r>
            <a:rPr lang="ru-RU" sz="2400" b="1" dirty="0" smtClean="0"/>
            <a:t>Контрольная группа</a:t>
          </a:r>
          <a:endParaRPr lang="ru-RU" sz="2400" b="1" dirty="0"/>
        </a:p>
      </dgm:t>
    </dgm:pt>
    <dgm:pt modelId="{007BC7CC-F883-47B2-8E81-46FE3417EFFB}" type="parTrans" cxnId="{2B30F1B7-7314-4DDA-B3E0-CB74B401FD99}">
      <dgm:prSet/>
      <dgm:spPr/>
      <dgm:t>
        <a:bodyPr/>
        <a:lstStyle/>
        <a:p>
          <a:endParaRPr lang="ru-RU"/>
        </a:p>
      </dgm:t>
    </dgm:pt>
    <dgm:pt modelId="{A122CE38-EEA3-42FE-A159-12BCDB47C38E}" type="sibTrans" cxnId="{2B30F1B7-7314-4DDA-B3E0-CB74B401FD99}">
      <dgm:prSet/>
      <dgm:spPr/>
      <dgm:t>
        <a:bodyPr/>
        <a:lstStyle/>
        <a:p>
          <a:endParaRPr lang="ru-RU"/>
        </a:p>
      </dgm:t>
    </dgm:pt>
    <dgm:pt modelId="{9658866B-2BAB-4A47-AAFE-23067AA7B845}">
      <dgm:prSet custT="1"/>
      <dgm:spPr/>
      <dgm:t>
        <a:bodyPr/>
        <a:lstStyle/>
        <a:p>
          <a:pPr rtl="0"/>
          <a:r>
            <a:rPr lang="en-US" sz="2800" dirty="0" smtClean="0"/>
            <a:t>      (</a:t>
          </a:r>
          <a:r>
            <a:rPr lang="en-US" sz="2800" b="1" dirty="0" smtClean="0">
              <a:solidFill>
                <a:srgbClr val="FF0000"/>
              </a:solidFill>
            </a:rPr>
            <a:t>n=150</a:t>
          </a:r>
          <a:r>
            <a:rPr lang="en-US" sz="2800" dirty="0" smtClean="0"/>
            <a:t>)</a:t>
          </a:r>
          <a:endParaRPr lang="ru-RU" sz="2800" dirty="0"/>
        </a:p>
      </dgm:t>
    </dgm:pt>
    <dgm:pt modelId="{0E8410EE-F487-4B07-9655-1450C694674D}" type="parTrans" cxnId="{487E6C76-2888-4844-8E77-F1E1C6ABBBF7}">
      <dgm:prSet/>
      <dgm:spPr/>
      <dgm:t>
        <a:bodyPr/>
        <a:lstStyle/>
        <a:p>
          <a:endParaRPr lang="ru-RU"/>
        </a:p>
      </dgm:t>
    </dgm:pt>
    <dgm:pt modelId="{A735817B-3C14-427E-AA5A-EE6A66EFCBBE}" type="sibTrans" cxnId="{487E6C76-2888-4844-8E77-F1E1C6ABBBF7}">
      <dgm:prSet/>
      <dgm:spPr/>
      <dgm:t>
        <a:bodyPr/>
        <a:lstStyle/>
        <a:p>
          <a:endParaRPr lang="ru-RU"/>
        </a:p>
      </dgm:t>
    </dgm:pt>
    <dgm:pt modelId="{1C619B6D-E503-4AC6-9C14-51AB47C8A1B5}">
      <dgm:prSet custT="1"/>
      <dgm:spPr/>
      <dgm:t>
        <a:bodyPr/>
        <a:lstStyle/>
        <a:p>
          <a:pPr rtl="0"/>
          <a:r>
            <a:rPr lang="ru-RU" sz="2000" b="1" dirty="0" smtClean="0"/>
            <a:t>пациенты без опухолевых заболеваний органов малого таза</a:t>
          </a:r>
          <a:r>
            <a:rPr lang="en-US" sz="2000" b="1" dirty="0" smtClean="0"/>
            <a:t> </a:t>
          </a:r>
          <a:r>
            <a:rPr lang="ru-RU" sz="2000" b="1" dirty="0" smtClean="0"/>
            <a:t> и распространённого атеросклероза</a:t>
          </a:r>
          <a:endParaRPr lang="ru-RU" sz="2000" b="1" dirty="0"/>
        </a:p>
      </dgm:t>
    </dgm:pt>
    <dgm:pt modelId="{5024B9C2-DF77-48D4-9093-69ADF40B30CD}" type="parTrans" cxnId="{8EDDD718-5993-4B3E-8AE7-8825204809B8}">
      <dgm:prSet/>
      <dgm:spPr/>
      <dgm:t>
        <a:bodyPr/>
        <a:lstStyle/>
        <a:p>
          <a:endParaRPr lang="ru-RU"/>
        </a:p>
      </dgm:t>
    </dgm:pt>
    <dgm:pt modelId="{2416FF22-7705-45E0-9818-4F2FDB8A7D58}" type="sibTrans" cxnId="{8EDDD718-5993-4B3E-8AE7-8825204809B8}">
      <dgm:prSet/>
      <dgm:spPr/>
      <dgm:t>
        <a:bodyPr/>
        <a:lstStyle/>
        <a:p>
          <a:endParaRPr lang="ru-RU"/>
        </a:p>
      </dgm:t>
    </dgm:pt>
    <dgm:pt modelId="{C0FC92ED-35BE-40CF-9C69-FF0383D0243D}" type="pres">
      <dgm:prSet presAssocID="{A869D1B3-E56C-4B1A-9601-5BFCD63BD44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25E5456-9542-4E04-88CE-F2A18D40DB4C}" type="pres">
      <dgm:prSet presAssocID="{967C42FD-039A-4CF1-A436-EACE8609EDA3}" presName="noChildren" presStyleCnt="0"/>
      <dgm:spPr/>
    </dgm:pt>
    <dgm:pt modelId="{A98F3F02-D213-4090-9E86-E6BDC19B86A5}" type="pres">
      <dgm:prSet presAssocID="{967C42FD-039A-4CF1-A436-EACE8609EDA3}" presName="gap" presStyleCnt="0"/>
      <dgm:spPr/>
    </dgm:pt>
    <dgm:pt modelId="{9804EE44-BF2C-407D-8B20-E699C36A7160}" type="pres">
      <dgm:prSet presAssocID="{967C42FD-039A-4CF1-A436-EACE8609EDA3}" presName="medCircle2" presStyleLbl="vennNode1" presStyleIdx="0" presStyleCnt="3"/>
      <dgm:spPr/>
    </dgm:pt>
    <dgm:pt modelId="{6F7382EE-DFE5-43CB-A0CE-C8A2C5B6445B}" type="pres">
      <dgm:prSet presAssocID="{967C42FD-039A-4CF1-A436-EACE8609EDA3}" presName="txLvlOnly1" presStyleLbl="revTx" presStyleIdx="0" presStyleCnt="3" custLinFactNeighborX="8023" custLinFactNeighborY="7088"/>
      <dgm:spPr/>
      <dgm:t>
        <a:bodyPr/>
        <a:lstStyle/>
        <a:p>
          <a:endParaRPr lang="ru-RU"/>
        </a:p>
      </dgm:t>
    </dgm:pt>
    <dgm:pt modelId="{F5E300D8-6BC7-4CF1-A397-E1E6B5C85E1D}" type="pres">
      <dgm:prSet presAssocID="{9658866B-2BAB-4A47-AAFE-23067AA7B845}" presName="noChildren" presStyleCnt="0"/>
      <dgm:spPr/>
    </dgm:pt>
    <dgm:pt modelId="{AB400FCD-9D4D-459A-A47C-CB37DDE99F63}" type="pres">
      <dgm:prSet presAssocID="{9658866B-2BAB-4A47-AAFE-23067AA7B845}" presName="gap" presStyleCnt="0"/>
      <dgm:spPr/>
    </dgm:pt>
    <dgm:pt modelId="{8A6B3D7B-286E-45B4-B4C4-01011E8F9243}" type="pres">
      <dgm:prSet presAssocID="{9658866B-2BAB-4A47-AAFE-23067AA7B845}" presName="medCircle2" presStyleLbl="vennNode1" presStyleIdx="1" presStyleCnt="3"/>
      <dgm:spPr/>
    </dgm:pt>
    <dgm:pt modelId="{8B7D75CA-7B0A-416A-ABB6-E8381B86910F}" type="pres">
      <dgm:prSet presAssocID="{9658866B-2BAB-4A47-AAFE-23067AA7B845}" presName="txLvlOnly1" presStyleLbl="revTx" presStyleIdx="1" presStyleCnt="3"/>
      <dgm:spPr/>
      <dgm:t>
        <a:bodyPr/>
        <a:lstStyle/>
        <a:p>
          <a:endParaRPr lang="ru-RU"/>
        </a:p>
      </dgm:t>
    </dgm:pt>
    <dgm:pt modelId="{E27B537F-6115-4239-A5E9-83C63F5F9B58}" type="pres">
      <dgm:prSet presAssocID="{1C619B6D-E503-4AC6-9C14-51AB47C8A1B5}" presName="noChildren" presStyleCnt="0"/>
      <dgm:spPr/>
    </dgm:pt>
    <dgm:pt modelId="{B45E0A51-F0DD-4DE7-B3BF-A8FCC4FC04D5}" type="pres">
      <dgm:prSet presAssocID="{1C619B6D-E503-4AC6-9C14-51AB47C8A1B5}" presName="gap" presStyleCnt="0"/>
      <dgm:spPr/>
    </dgm:pt>
    <dgm:pt modelId="{9FD438C9-97CE-45C0-969A-918C311A6932}" type="pres">
      <dgm:prSet presAssocID="{1C619B6D-E503-4AC6-9C14-51AB47C8A1B5}" presName="medCircle2" presStyleLbl="vennNode1" presStyleIdx="2" presStyleCnt="3"/>
      <dgm:spPr/>
    </dgm:pt>
    <dgm:pt modelId="{E2562BFF-603E-4C52-8DE4-A6509E97A192}" type="pres">
      <dgm:prSet presAssocID="{1C619B6D-E503-4AC6-9C14-51AB47C8A1B5}" presName="txLvlOnly1" presStyleLbl="revTx" presStyleIdx="2" presStyleCnt="3" custScaleY="148282" custLinFactY="16730" custLinFactNeighborX="-4477" custLinFactNeighborY="100000"/>
      <dgm:spPr/>
      <dgm:t>
        <a:bodyPr/>
        <a:lstStyle/>
        <a:p>
          <a:endParaRPr lang="ru-RU"/>
        </a:p>
      </dgm:t>
    </dgm:pt>
  </dgm:ptLst>
  <dgm:cxnLst>
    <dgm:cxn modelId="{487E6C76-2888-4844-8E77-F1E1C6ABBBF7}" srcId="{A869D1B3-E56C-4B1A-9601-5BFCD63BD448}" destId="{9658866B-2BAB-4A47-AAFE-23067AA7B845}" srcOrd="1" destOrd="0" parTransId="{0E8410EE-F487-4B07-9655-1450C694674D}" sibTransId="{A735817B-3C14-427E-AA5A-EE6A66EFCBBE}"/>
    <dgm:cxn modelId="{C4274D58-27D2-4B15-83B8-FF0DE9759053}" type="presOf" srcId="{1C619B6D-E503-4AC6-9C14-51AB47C8A1B5}" destId="{E2562BFF-603E-4C52-8DE4-A6509E97A192}" srcOrd="0" destOrd="0" presId="urn:microsoft.com/office/officeart/2008/layout/VerticalCircleList"/>
    <dgm:cxn modelId="{8EDDD718-5993-4B3E-8AE7-8825204809B8}" srcId="{A869D1B3-E56C-4B1A-9601-5BFCD63BD448}" destId="{1C619B6D-E503-4AC6-9C14-51AB47C8A1B5}" srcOrd="2" destOrd="0" parTransId="{5024B9C2-DF77-48D4-9093-69ADF40B30CD}" sibTransId="{2416FF22-7705-45E0-9818-4F2FDB8A7D58}"/>
    <dgm:cxn modelId="{2B30F1B7-7314-4DDA-B3E0-CB74B401FD99}" srcId="{A869D1B3-E56C-4B1A-9601-5BFCD63BD448}" destId="{967C42FD-039A-4CF1-A436-EACE8609EDA3}" srcOrd="0" destOrd="0" parTransId="{007BC7CC-F883-47B2-8E81-46FE3417EFFB}" sibTransId="{A122CE38-EEA3-42FE-A159-12BCDB47C38E}"/>
    <dgm:cxn modelId="{D586EC95-4D31-40D8-901C-EDCEC92149C4}" type="presOf" srcId="{9658866B-2BAB-4A47-AAFE-23067AA7B845}" destId="{8B7D75CA-7B0A-416A-ABB6-E8381B86910F}" srcOrd="0" destOrd="0" presId="urn:microsoft.com/office/officeart/2008/layout/VerticalCircleList"/>
    <dgm:cxn modelId="{FAA863C7-90B5-40A5-92EE-AF0813F69CA5}" type="presOf" srcId="{A869D1B3-E56C-4B1A-9601-5BFCD63BD448}" destId="{C0FC92ED-35BE-40CF-9C69-FF0383D0243D}" srcOrd="0" destOrd="0" presId="urn:microsoft.com/office/officeart/2008/layout/VerticalCircleList"/>
    <dgm:cxn modelId="{E542FF89-2C2E-4031-91B2-82BAE6B69622}" type="presOf" srcId="{967C42FD-039A-4CF1-A436-EACE8609EDA3}" destId="{6F7382EE-DFE5-43CB-A0CE-C8A2C5B6445B}" srcOrd="0" destOrd="0" presId="urn:microsoft.com/office/officeart/2008/layout/VerticalCircleList"/>
    <dgm:cxn modelId="{2F150AA4-1956-4B63-8A24-5E9FEE523F70}" type="presParOf" srcId="{C0FC92ED-35BE-40CF-9C69-FF0383D0243D}" destId="{825E5456-9542-4E04-88CE-F2A18D40DB4C}" srcOrd="0" destOrd="0" presId="urn:microsoft.com/office/officeart/2008/layout/VerticalCircleList"/>
    <dgm:cxn modelId="{4737574C-8080-445E-9752-CD52D647BE33}" type="presParOf" srcId="{825E5456-9542-4E04-88CE-F2A18D40DB4C}" destId="{A98F3F02-D213-4090-9E86-E6BDC19B86A5}" srcOrd="0" destOrd="0" presId="urn:microsoft.com/office/officeart/2008/layout/VerticalCircleList"/>
    <dgm:cxn modelId="{7CAEEC69-3C16-42E7-B869-AEFC0B8A57C1}" type="presParOf" srcId="{825E5456-9542-4E04-88CE-F2A18D40DB4C}" destId="{9804EE44-BF2C-407D-8B20-E699C36A7160}" srcOrd="1" destOrd="0" presId="urn:microsoft.com/office/officeart/2008/layout/VerticalCircleList"/>
    <dgm:cxn modelId="{7C68F8FB-31F6-4D37-B79C-9946EC192D26}" type="presParOf" srcId="{825E5456-9542-4E04-88CE-F2A18D40DB4C}" destId="{6F7382EE-DFE5-43CB-A0CE-C8A2C5B6445B}" srcOrd="2" destOrd="0" presId="urn:microsoft.com/office/officeart/2008/layout/VerticalCircleList"/>
    <dgm:cxn modelId="{6D660D2B-6765-46B9-8C75-4E65108D76F0}" type="presParOf" srcId="{C0FC92ED-35BE-40CF-9C69-FF0383D0243D}" destId="{F5E300D8-6BC7-4CF1-A397-E1E6B5C85E1D}" srcOrd="1" destOrd="0" presId="urn:microsoft.com/office/officeart/2008/layout/VerticalCircleList"/>
    <dgm:cxn modelId="{3A37FC82-09FF-4833-A47C-443DDCDEA5EB}" type="presParOf" srcId="{F5E300D8-6BC7-4CF1-A397-E1E6B5C85E1D}" destId="{AB400FCD-9D4D-459A-A47C-CB37DDE99F63}" srcOrd="0" destOrd="0" presId="urn:microsoft.com/office/officeart/2008/layout/VerticalCircleList"/>
    <dgm:cxn modelId="{CFB32B52-D9CA-473D-8C4E-B9A6DAC69D78}" type="presParOf" srcId="{F5E300D8-6BC7-4CF1-A397-E1E6B5C85E1D}" destId="{8A6B3D7B-286E-45B4-B4C4-01011E8F9243}" srcOrd="1" destOrd="0" presId="urn:microsoft.com/office/officeart/2008/layout/VerticalCircleList"/>
    <dgm:cxn modelId="{4A3B9B14-D450-476F-B8E1-A40F03646EC5}" type="presParOf" srcId="{F5E300D8-6BC7-4CF1-A397-E1E6B5C85E1D}" destId="{8B7D75CA-7B0A-416A-ABB6-E8381B86910F}" srcOrd="2" destOrd="0" presId="urn:microsoft.com/office/officeart/2008/layout/VerticalCircleList"/>
    <dgm:cxn modelId="{D88A81E3-26BF-48A9-8D9F-E598AC7B6157}" type="presParOf" srcId="{C0FC92ED-35BE-40CF-9C69-FF0383D0243D}" destId="{E27B537F-6115-4239-A5E9-83C63F5F9B58}" srcOrd="2" destOrd="0" presId="urn:microsoft.com/office/officeart/2008/layout/VerticalCircleList"/>
    <dgm:cxn modelId="{A838D791-E4B9-4012-80F0-5499C992F808}" type="presParOf" srcId="{E27B537F-6115-4239-A5E9-83C63F5F9B58}" destId="{B45E0A51-F0DD-4DE7-B3BF-A8FCC4FC04D5}" srcOrd="0" destOrd="0" presId="urn:microsoft.com/office/officeart/2008/layout/VerticalCircleList"/>
    <dgm:cxn modelId="{29C58A7D-24FB-4052-92AB-0C98AAE7F491}" type="presParOf" srcId="{E27B537F-6115-4239-A5E9-83C63F5F9B58}" destId="{9FD438C9-97CE-45C0-969A-918C311A6932}" srcOrd="1" destOrd="0" presId="urn:microsoft.com/office/officeart/2008/layout/VerticalCircleList"/>
    <dgm:cxn modelId="{19430E2B-7983-4647-93F1-5DFF38FFABB9}" type="presParOf" srcId="{E27B537F-6115-4239-A5E9-83C63F5F9B58}" destId="{E2562BFF-603E-4C52-8DE4-A6509E97A19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9D1B3-E56C-4B1A-9601-5BFCD63BD448}" type="doc">
      <dgm:prSet loTypeId="urn:microsoft.com/office/officeart/2008/layout/VerticalCircle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7C42FD-039A-4CF1-A436-EACE8609EDA3}">
      <dgm:prSet custT="1"/>
      <dgm:spPr/>
      <dgm:t>
        <a:bodyPr/>
        <a:lstStyle/>
        <a:p>
          <a:pPr rtl="0"/>
          <a:r>
            <a:rPr lang="en-US" sz="2800" b="1" dirty="0" smtClean="0"/>
            <a:t>     </a:t>
          </a:r>
          <a:r>
            <a:rPr lang="ru-RU" sz="2400" b="1" dirty="0" smtClean="0"/>
            <a:t>Основная группа</a:t>
          </a:r>
          <a:endParaRPr lang="ru-RU" sz="2400" b="1" dirty="0"/>
        </a:p>
      </dgm:t>
    </dgm:pt>
    <dgm:pt modelId="{007BC7CC-F883-47B2-8E81-46FE3417EFFB}" type="parTrans" cxnId="{2B30F1B7-7314-4DDA-B3E0-CB74B401FD99}">
      <dgm:prSet/>
      <dgm:spPr/>
      <dgm:t>
        <a:bodyPr/>
        <a:lstStyle/>
        <a:p>
          <a:endParaRPr lang="ru-RU"/>
        </a:p>
      </dgm:t>
    </dgm:pt>
    <dgm:pt modelId="{A122CE38-EEA3-42FE-A159-12BCDB47C38E}" type="sibTrans" cxnId="{2B30F1B7-7314-4DDA-B3E0-CB74B401FD99}">
      <dgm:prSet/>
      <dgm:spPr/>
      <dgm:t>
        <a:bodyPr/>
        <a:lstStyle/>
        <a:p>
          <a:endParaRPr lang="ru-RU"/>
        </a:p>
      </dgm:t>
    </dgm:pt>
    <dgm:pt modelId="{9658866B-2BAB-4A47-AAFE-23067AA7B845}">
      <dgm:prSet custT="1"/>
      <dgm:spPr/>
      <dgm:t>
        <a:bodyPr/>
        <a:lstStyle/>
        <a:p>
          <a:pPr rtl="0"/>
          <a:r>
            <a:rPr lang="en-US" sz="2800" dirty="0" smtClean="0"/>
            <a:t>          (</a:t>
          </a:r>
          <a:r>
            <a:rPr lang="en-US" sz="2800" dirty="0" smtClean="0">
              <a:solidFill>
                <a:srgbClr val="FF0000"/>
              </a:solidFill>
            </a:rPr>
            <a:t>n=1</a:t>
          </a:r>
          <a:r>
            <a:rPr lang="ru-RU" sz="2800" dirty="0" smtClean="0">
              <a:solidFill>
                <a:srgbClr val="FF0000"/>
              </a:solidFill>
            </a:rPr>
            <a:t>75</a:t>
          </a:r>
          <a:r>
            <a:rPr lang="en-US" sz="2800" dirty="0" smtClean="0"/>
            <a:t>)</a:t>
          </a:r>
          <a:endParaRPr lang="ru-RU" sz="2800" dirty="0"/>
        </a:p>
      </dgm:t>
    </dgm:pt>
    <dgm:pt modelId="{0E8410EE-F487-4B07-9655-1450C694674D}" type="parTrans" cxnId="{487E6C76-2888-4844-8E77-F1E1C6ABBBF7}">
      <dgm:prSet/>
      <dgm:spPr/>
      <dgm:t>
        <a:bodyPr/>
        <a:lstStyle/>
        <a:p>
          <a:endParaRPr lang="ru-RU"/>
        </a:p>
      </dgm:t>
    </dgm:pt>
    <dgm:pt modelId="{A735817B-3C14-427E-AA5A-EE6A66EFCBBE}" type="sibTrans" cxnId="{487E6C76-2888-4844-8E77-F1E1C6ABBBF7}">
      <dgm:prSet/>
      <dgm:spPr/>
      <dgm:t>
        <a:bodyPr/>
        <a:lstStyle/>
        <a:p>
          <a:endParaRPr lang="ru-RU"/>
        </a:p>
      </dgm:t>
    </dgm:pt>
    <dgm:pt modelId="{1C619B6D-E503-4AC6-9C14-51AB47C8A1B5}">
      <dgm:prSet custT="1"/>
      <dgm:spPr/>
      <dgm:t>
        <a:bodyPr/>
        <a:lstStyle/>
        <a:p>
          <a:pPr algn="l" rtl="0"/>
          <a:r>
            <a:rPr lang="ru-RU" sz="2000" b="1" dirty="0" smtClean="0"/>
            <a:t>пациенты с </a:t>
          </a:r>
          <a:r>
            <a:rPr lang="ru-RU" sz="2000" b="1" dirty="0" err="1" smtClean="0"/>
            <a:t>гистологически</a:t>
          </a:r>
          <a:r>
            <a:rPr lang="ru-RU" sz="2000" b="1" dirty="0" smtClean="0"/>
            <a:t> верифицированным раком прямой кишки</a:t>
          </a:r>
          <a:endParaRPr lang="ru-RU" sz="2000" b="1" dirty="0"/>
        </a:p>
      </dgm:t>
    </dgm:pt>
    <dgm:pt modelId="{5024B9C2-DF77-48D4-9093-69ADF40B30CD}" type="parTrans" cxnId="{8EDDD718-5993-4B3E-8AE7-8825204809B8}">
      <dgm:prSet/>
      <dgm:spPr/>
      <dgm:t>
        <a:bodyPr/>
        <a:lstStyle/>
        <a:p>
          <a:endParaRPr lang="ru-RU"/>
        </a:p>
      </dgm:t>
    </dgm:pt>
    <dgm:pt modelId="{2416FF22-7705-45E0-9818-4F2FDB8A7D58}" type="sibTrans" cxnId="{8EDDD718-5993-4B3E-8AE7-8825204809B8}">
      <dgm:prSet/>
      <dgm:spPr/>
      <dgm:t>
        <a:bodyPr/>
        <a:lstStyle/>
        <a:p>
          <a:endParaRPr lang="ru-RU"/>
        </a:p>
      </dgm:t>
    </dgm:pt>
    <dgm:pt modelId="{C0FC92ED-35BE-40CF-9C69-FF0383D0243D}" type="pres">
      <dgm:prSet presAssocID="{A869D1B3-E56C-4B1A-9601-5BFCD63BD44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25E5456-9542-4E04-88CE-F2A18D40DB4C}" type="pres">
      <dgm:prSet presAssocID="{967C42FD-039A-4CF1-A436-EACE8609EDA3}" presName="noChildren" presStyleCnt="0"/>
      <dgm:spPr/>
    </dgm:pt>
    <dgm:pt modelId="{A98F3F02-D213-4090-9E86-E6BDC19B86A5}" type="pres">
      <dgm:prSet presAssocID="{967C42FD-039A-4CF1-A436-EACE8609EDA3}" presName="gap" presStyleCnt="0"/>
      <dgm:spPr/>
    </dgm:pt>
    <dgm:pt modelId="{9804EE44-BF2C-407D-8B20-E699C36A7160}" type="pres">
      <dgm:prSet presAssocID="{967C42FD-039A-4CF1-A436-EACE8609EDA3}" presName="medCircle2" presStyleLbl="vennNode1" presStyleIdx="0" presStyleCnt="3"/>
      <dgm:spPr/>
    </dgm:pt>
    <dgm:pt modelId="{6F7382EE-DFE5-43CB-A0CE-C8A2C5B6445B}" type="pres">
      <dgm:prSet presAssocID="{967C42FD-039A-4CF1-A436-EACE8609EDA3}" presName="txLvlOnly1" presStyleLbl="revTx" presStyleIdx="0" presStyleCnt="3" custLinFactNeighborX="6606" custLinFactNeighborY="-87"/>
      <dgm:spPr/>
      <dgm:t>
        <a:bodyPr/>
        <a:lstStyle/>
        <a:p>
          <a:endParaRPr lang="ru-RU"/>
        </a:p>
      </dgm:t>
    </dgm:pt>
    <dgm:pt modelId="{F5E300D8-6BC7-4CF1-A397-E1E6B5C85E1D}" type="pres">
      <dgm:prSet presAssocID="{9658866B-2BAB-4A47-AAFE-23067AA7B845}" presName="noChildren" presStyleCnt="0"/>
      <dgm:spPr/>
    </dgm:pt>
    <dgm:pt modelId="{AB400FCD-9D4D-459A-A47C-CB37DDE99F63}" type="pres">
      <dgm:prSet presAssocID="{9658866B-2BAB-4A47-AAFE-23067AA7B845}" presName="gap" presStyleCnt="0"/>
      <dgm:spPr/>
    </dgm:pt>
    <dgm:pt modelId="{8A6B3D7B-286E-45B4-B4C4-01011E8F9243}" type="pres">
      <dgm:prSet presAssocID="{9658866B-2BAB-4A47-AAFE-23067AA7B845}" presName="medCircle2" presStyleLbl="vennNode1" presStyleIdx="1" presStyleCnt="3"/>
      <dgm:spPr/>
    </dgm:pt>
    <dgm:pt modelId="{8B7D75CA-7B0A-416A-ABB6-E8381B86910F}" type="pres">
      <dgm:prSet presAssocID="{9658866B-2BAB-4A47-AAFE-23067AA7B845}" presName="txLvlOnly1" presStyleLbl="revTx" presStyleIdx="1" presStyleCnt="3" custLinFactNeighborX="10070" custLinFactNeighborY="10016"/>
      <dgm:spPr/>
      <dgm:t>
        <a:bodyPr/>
        <a:lstStyle/>
        <a:p>
          <a:endParaRPr lang="ru-RU"/>
        </a:p>
      </dgm:t>
    </dgm:pt>
    <dgm:pt modelId="{E27B537F-6115-4239-A5E9-83C63F5F9B58}" type="pres">
      <dgm:prSet presAssocID="{1C619B6D-E503-4AC6-9C14-51AB47C8A1B5}" presName="noChildren" presStyleCnt="0"/>
      <dgm:spPr/>
    </dgm:pt>
    <dgm:pt modelId="{B45E0A51-F0DD-4DE7-B3BF-A8FCC4FC04D5}" type="pres">
      <dgm:prSet presAssocID="{1C619B6D-E503-4AC6-9C14-51AB47C8A1B5}" presName="gap" presStyleCnt="0"/>
      <dgm:spPr/>
    </dgm:pt>
    <dgm:pt modelId="{9FD438C9-97CE-45C0-969A-918C311A6932}" type="pres">
      <dgm:prSet presAssocID="{1C619B6D-E503-4AC6-9C14-51AB47C8A1B5}" presName="medCircle2" presStyleLbl="vennNode1" presStyleIdx="2" presStyleCnt="3"/>
      <dgm:spPr/>
    </dgm:pt>
    <dgm:pt modelId="{E2562BFF-603E-4C52-8DE4-A6509E97A192}" type="pres">
      <dgm:prSet presAssocID="{1C619B6D-E503-4AC6-9C14-51AB47C8A1B5}" presName="txLvlOnly1" presStyleLbl="revTx" presStyleIdx="2" presStyleCnt="3" custLinFactY="36209" custLinFactNeighborX="-8525" custLinFactNeighborY="100000"/>
      <dgm:spPr/>
      <dgm:t>
        <a:bodyPr/>
        <a:lstStyle/>
        <a:p>
          <a:endParaRPr lang="ru-RU"/>
        </a:p>
      </dgm:t>
    </dgm:pt>
  </dgm:ptLst>
  <dgm:cxnLst>
    <dgm:cxn modelId="{487E6C76-2888-4844-8E77-F1E1C6ABBBF7}" srcId="{A869D1B3-E56C-4B1A-9601-5BFCD63BD448}" destId="{9658866B-2BAB-4A47-AAFE-23067AA7B845}" srcOrd="1" destOrd="0" parTransId="{0E8410EE-F487-4B07-9655-1450C694674D}" sibTransId="{A735817B-3C14-427E-AA5A-EE6A66EFCBBE}"/>
    <dgm:cxn modelId="{C9753145-70ED-4ADF-A0C6-85E47C261108}" type="presOf" srcId="{A869D1B3-E56C-4B1A-9601-5BFCD63BD448}" destId="{C0FC92ED-35BE-40CF-9C69-FF0383D0243D}" srcOrd="0" destOrd="0" presId="urn:microsoft.com/office/officeart/2008/layout/VerticalCircleList"/>
    <dgm:cxn modelId="{8EDDD718-5993-4B3E-8AE7-8825204809B8}" srcId="{A869D1B3-E56C-4B1A-9601-5BFCD63BD448}" destId="{1C619B6D-E503-4AC6-9C14-51AB47C8A1B5}" srcOrd="2" destOrd="0" parTransId="{5024B9C2-DF77-48D4-9093-69ADF40B30CD}" sibTransId="{2416FF22-7705-45E0-9818-4F2FDB8A7D58}"/>
    <dgm:cxn modelId="{DF47B8FD-ABFD-46B7-AE82-9ACBAB131F8F}" type="presOf" srcId="{967C42FD-039A-4CF1-A436-EACE8609EDA3}" destId="{6F7382EE-DFE5-43CB-A0CE-C8A2C5B6445B}" srcOrd="0" destOrd="0" presId="urn:microsoft.com/office/officeart/2008/layout/VerticalCircleList"/>
    <dgm:cxn modelId="{F5E371F0-597E-4411-9162-C80B55842650}" type="presOf" srcId="{1C619B6D-E503-4AC6-9C14-51AB47C8A1B5}" destId="{E2562BFF-603E-4C52-8DE4-A6509E97A192}" srcOrd="0" destOrd="0" presId="urn:microsoft.com/office/officeart/2008/layout/VerticalCircleList"/>
    <dgm:cxn modelId="{2B30F1B7-7314-4DDA-B3E0-CB74B401FD99}" srcId="{A869D1B3-E56C-4B1A-9601-5BFCD63BD448}" destId="{967C42FD-039A-4CF1-A436-EACE8609EDA3}" srcOrd="0" destOrd="0" parTransId="{007BC7CC-F883-47B2-8E81-46FE3417EFFB}" sibTransId="{A122CE38-EEA3-42FE-A159-12BCDB47C38E}"/>
    <dgm:cxn modelId="{18EA984C-BB5A-427B-9A3C-366C6B42617F}" type="presOf" srcId="{9658866B-2BAB-4A47-AAFE-23067AA7B845}" destId="{8B7D75CA-7B0A-416A-ABB6-E8381B86910F}" srcOrd="0" destOrd="0" presId="urn:microsoft.com/office/officeart/2008/layout/VerticalCircleList"/>
    <dgm:cxn modelId="{2C71532A-2DF4-41AF-A6C6-FD135F81CD29}" type="presParOf" srcId="{C0FC92ED-35BE-40CF-9C69-FF0383D0243D}" destId="{825E5456-9542-4E04-88CE-F2A18D40DB4C}" srcOrd="0" destOrd="0" presId="urn:microsoft.com/office/officeart/2008/layout/VerticalCircleList"/>
    <dgm:cxn modelId="{B00D0F4B-94E3-4B45-B6A6-A4277A71D466}" type="presParOf" srcId="{825E5456-9542-4E04-88CE-F2A18D40DB4C}" destId="{A98F3F02-D213-4090-9E86-E6BDC19B86A5}" srcOrd="0" destOrd="0" presId="urn:microsoft.com/office/officeart/2008/layout/VerticalCircleList"/>
    <dgm:cxn modelId="{EA87ED74-42E6-4507-A537-25F66199FBA7}" type="presParOf" srcId="{825E5456-9542-4E04-88CE-F2A18D40DB4C}" destId="{9804EE44-BF2C-407D-8B20-E699C36A7160}" srcOrd="1" destOrd="0" presId="urn:microsoft.com/office/officeart/2008/layout/VerticalCircleList"/>
    <dgm:cxn modelId="{D1385A69-C2CA-4FD8-B1EF-E1B9774A9535}" type="presParOf" srcId="{825E5456-9542-4E04-88CE-F2A18D40DB4C}" destId="{6F7382EE-DFE5-43CB-A0CE-C8A2C5B6445B}" srcOrd="2" destOrd="0" presId="urn:microsoft.com/office/officeart/2008/layout/VerticalCircleList"/>
    <dgm:cxn modelId="{05903067-1171-4AAF-A287-09DCADA99A45}" type="presParOf" srcId="{C0FC92ED-35BE-40CF-9C69-FF0383D0243D}" destId="{F5E300D8-6BC7-4CF1-A397-E1E6B5C85E1D}" srcOrd="1" destOrd="0" presId="urn:microsoft.com/office/officeart/2008/layout/VerticalCircleList"/>
    <dgm:cxn modelId="{021005A0-0B5F-4A55-99B5-9C2BF838D5D1}" type="presParOf" srcId="{F5E300D8-6BC7-4CF1-A397-E1E6B5C85E1D}" destId="{AB400FCD-9D4D-459A-A47C-CB37DDE99F63}" srcOrd="0" destOrd="0" presId="urn:microsoft.com/office/officeart/2008/layout/VerticalCircleList"/>
    <dgm:cxn modelId="{ABB0E1BA-0D08-4F83-BEFF-D9CCEEA5D58B}" type="presParOf" srcId="{F5E300D8-6BC7-4CF1-A397-E1E6B5C85E1D}" destId="{8A6B3D7B-286E-45B4-B4C4-01011E8F9243}" srcOrd="1" destOrd="0" presId="urn:microsoft.com/office/officeart/2008/layout/VerticalCircleList"/>
    <dgm:cxn modelId="{010F6A9D-2557-4620-BCE0-727298E86E2F}" type="presParOf" srcId="{F5E300D8-6BC7-4CF1-A397-E1E6B5C85E1D}" destId="{8B7D75CA-7B0A-416A-ABB6-E8381B86910F}" srcOrd="2" destOrd="0" presId="urn:microsoft.com/office/officeart/2008/layout/VerticalCircleList"/>
    <dgm:cxn modelId="{EA0E1338-7379-4968-BCC4-AB75C4B3F75D}" type="presParOf" srcId="{C0FC92ED-35BE-40CF-9C69-FF0383D0243D}" destId="{E27B537F-6115-4239-A5E9-83C63F5F9B58}" srcOrd="2" destOrd="0" presId="urn:microsoft.com/office/officeart/2008/layout/VerticalCircleList"/>
    <dgm:cxn modelId="{D48EB189-3C60-400E-959C-BA55E2387287}" type="presParOf" srcId="{E27B537F-6115-4239-A5E9-83C63F5F9B58}" destId="{B45E0A51-F0DD-4DE7-B3BF-A8FCC4FC04D5}" srcOrd="0" destOrd="0" presId="urn:microsoft.com/office/officeart/2008/layout/VerticalCircleList"/>
    <dgm:cxn modelId="{7C86AF4A-5781-48F8-907C-00BD6BEC71DF}" type="presParOf" srcId="{E27B537F-6115-4239-A5E9-83C63F5F9B58}" destId="{9FD438C9-97CE-45C0-969A-918C311A6932}" srcOrd="1" destOrd="0" presId="urn:microsoft.com/office/officeart/2008/layout/VerticalCircleList"/>
    <dgm:cxn modelId="{20ECF0A1-FD04-4807-97D3-79627F17ECFE}" type="presParOf" srcId="{E27B537F-6115-4239-A5E9-83C63F5F9B58}" destId="{E2562BFF-603E-4C52-8DE4-A6509E97A19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75791-F767-4CC6-8DB5-8540F2267338}" type="doc">
      <dgm:prSet loTypeId="urn:microsoft.com/office/officeart/2005/8/layout/hierarchy1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C8B492-2C1A-45F5-BEE1-2037C7C75F5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ЛЛУ (</a:t>
          </a:r>
          <a:r>
            <a:rPr lang="en-US" b="1" dirty="0" smtClean="0">
              <a:solidFill>
                <a:srgbClr val="002060"/>
              </a:solidFill>
            </a:rPr>
            <a:t>n=37</a:t>
          </a:r>
          <a:r>
            <a:rPr lang="ru-RU" b="1" dirty="0" smtClean="0">
              <a:solidFill>
                <a:srgbClr val="002060"/>
              </a:solidFill>
            </a:rPr>
            <a:t>)</a:t>
          </a:r>
          <a:endParaRPr lang="ru-RU" b="1" dirty="0">
            <a:solidFill>
              <a:srgbClr val="002060"/>
            </a:solidFill>
          </a:endParaRPr>
        </a:p>
      </dgm:t>
    </dgm:pt>
    <dgm:pt modelId="{88A541B7-1169-4D4B-A187-77DBE31ED3C7}" type="parTrans" cxnId="{B25D75C4-C01A-4964-B346-733D41D1D1FF}">
      <dgm:prSet/>
      <dgm:spPr/>
      <dgm:t>
        <a:bodyPr/>
        <a:lstStyle/>
        <a:p>
          <a:endParaRPr lang="ru-RU"/>
        </a:p>
      </dgm:t>
    </dgm:pt>
    <dgm:pt modelId="{61FCE44A-10EC-4CCD-B03A-15A8B94AACC3}" type="sibTrans" cxnId="{B25D75C4-C01A-4964-B346-733D41D1D1FF}">
      <dgm:prSet/>
      <dgm:spPr/>
      <dgm:t>
        <a:bodyPr/>
        <a:lstStyle/>
        <a:p>
          <a:endParaRPr lang="ru-RU"/>
        </a:p>
      </dgm:t>
    </dgm:pt>
    <dgm:pt modelId="{7C866CEB-F496-440B-8709-97F04D00743E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24,3%</a:t>
          </a:r>
          <a:r>
            <a:rPr lang="ru-RU" dirty="0" smtClean="0"/>
            <a:t> </a:t>
          </a:r>
          <a:r>
            <a:rPr lang="ru-RU" b="1" dirty="0" smtClean="0">
              <a:solidFill>
                <a:srgbClr val="002060"/>
              </a:solidFill>
            </a:rPr>
            <a:t>ТОЛЬКО ЛЛУ (</a:t>
          </a:r>
          <a:r>
            <a:rPr lang="en-US" b="1" dirty="0" smtClean="0">
              <a:solidFill>
                <a:srgbClr val="002060"/>
              </a:solidFill>
            </a:rPr>
            <a:t>n=9</a:t>
          </a:r>
          <a:r>
            <a:rPr lang="ru-RU" b="1" dirty="0" smtClean="0">
              <a:solidFill>
                <a:srgbClr val="002060"/>
              </a:solidFill>
            </a:rPr>
            <a:t>)</a:t>
          </a:r>
          <a:endParaRPr lang="ru-RU" b="1" dirty="0">
            <a:solidFill>
              <a:srgbClr val="002060"/>
            </a:solidFill>
          </a:endParaRPr>
        </a:p>
      </dgm:t>
    </dgm:pt>
    <dgm:pt modelId="{356201A2-4A35-4952-B02D-38785FDF4787}" type="parTrans" cxnId="{D176B2D1-3F43-43CB-AB87-9D627F102294}">
      <dgm:prSet/>
      <dgm:spPr/>
      <dgm:t>
        <a:bodyPr/>
        <a:lstStyle/>
        <a:p>
          <a:endParaRPr lang="ru-RU"/>
        </a:p>
      </dgm:t>
    </dgm:pt>
    <dgm:pt modelId="{6CB78758-4A5F-4517-B1C5-1BAEE6AC5B30}" type="sibTrans" cxnId="{D176B2D1-3F43-43CB-AB87-9D627F102294}">
      <dgm:prSet/>
      <dgm:spPr/>
      <dgm:t>
        <a:bodyPr/>
        <a:lstStyle/>
        <a:p>
          <a:endParaRPr lang="ru-RU"/>
        </a:p>
      </dgm:t>
    </dgm:pt>
    <dgm:pt modelId="{8F3A79AD-A3A4-40C3-84F5-E1CBD58F542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75,7%</a:t>
          </a:r>
          <a:r>
            <a:rPr lang="ru-RU" dirty="0" smtClean="0"/>
            <a:t> </a:t>
          </a:r>
        </a:p>
        <a:p>
          <a:r>
            <a:rPr lang="ru-RU" b="1" dirty="0" smtClean="0">
              <a:solidFill>
                <a:srgbClr val="002060"/>
              </a:solidFill>
            </a:rPr>
            <a:t>ЛЛУ + МЛУ (</a:t>
          </a:r>
          <a:r>
            <a:rPr lang="en-US" b="1" dirty="0" smtClean="0">
              <a:solidFill>
                <a:srgbClr val="002060"/>
              </a:solidFill>
            </a:rPr>
            <a:t>n=28</a:t>
          </a:r>
          <a:r>
            <a:rPr lang="ru-RU" b="1" dirty="0" smtClean="0">
              <a:solidFill>
                <a:srgbClr val="002060"/>
              </a:solidFill>
            </a:rPr>
            <a:t>)</a:t>
          </a:r>
          <a:endParaRPr lang="ru-RU" b="1" dirty="0">
            <a:solidFill>
              <a:srgbClr val="002060"/>
            </a:solidFill>
          </a:endParaRPr>
        </a:p>
      </dgm:t>
    </dgm:pt>
    <dgm:pt modelId="{03258ADD-508B-4DF3-9ADE-9048F3D23D02}" type="parTrans" cxnId="{01165A0E-51EE-45AB-AC99-A84777742BDA}">
      <dgm:prSet/>
      <dgm:spPr/>
      <dgm:t>
        <a:bodyPr/>
        <a:lstStyle/>
        <a:p>
          <a:endParaRPr lang="ru-RU"/>
        </a:p>
      </dgm:t>
    </dgm:pt>
    <dgm:pt modelId="{1BE21828-9424-4B01-A5C6-40CECC8BC776}" type="sibTrans" cxnId="{01165A0E-51EE-45AB-AC99-A84777742BDA}">
      <dgm:prSet/>
      <dgm:spPr/>
      <dgm:t>
        <a:bodyPr/>
        <a:lstStyle/>
        <a:p>
          <a:endParaRPr lang="ru-RU"/>
        </a:p>
      </dgm:t>
    </dgm:pt>
    <dgm:pt modelId="{1B1F09B4-D537-4AC2-864C-57F8A0812856}" type="pres">
      <dgm:prSet presAssocID="{F4375791-F767-4CC6-8DB5-8540F22673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54EFA1-EBD5-49C7-BB02-65DFE52C3504}" type="pres">
      <dgm:prSet presAssocID="{E2C8B492-2C1A-45F5-BEE1-2037C7C75F5A}" presName="hierRoot1" presStyleCnt="0"/>
      <dgm:spPr/>
      <dgm:t>
        <a:bodyPr/>
        <a:lstStyle/>
        <a:p>
          <a:endParaRPr lang="ru-RU"/>
        </a:p>
      </dgm:t>
    </dgm:pt>
    <dgm:pt modelId="{7D1A403A-139A-48FB-81E7-875F2BCC105B}" type="pres">
      <dgm:prSet presAssocID="{E2C8B492-2C1A-45F5-BEE1-2037C7C75F5A}" presName="composite" presStyleCnt="0"/>
      <dgm:spPr/>
      <dgm:t>
        <a:bodyPr/>
        <a:lstStyle/>
        <a:p>
          <a:endParaRPr lang="ru-RU"/>
        </a:p>
      </dgm:t>
    </dgm:pt>
    <dgm:pt modelId="{AA8FFFED-D175-44F5-9582-0730DCF1694E}" type="pres">
      <dgm:prSet presAssocID="{E2C8B492-2C1A-45F5-BEE1-2037C7C75F5A}" presName="background" presStyleLbl="node0" presStyleIdx="0" presStyleCnt="1"/>
      <dgm:spPr/>
      <dgm:t>
        <a:bodyPr/>
        <a:lstStyle/>
        <a:p>
          <a:endParaRPr lang="ru-RU"/>
        </a:p>
      </dgm:t>
    </dgm:pt>
    <dgm:pt modelId="{E2BCF343-1CBD-4DFF-9716-7282A4047830}" type="pres">
      <dgm:prSet presAssocID="{E2C8B492-2C1A-45F5-BEE1-2037C7C75F5A}" presName="text" presStyleLbl="fgAcc0" presStyleIdx="0" presStyleCnt="1" custLinFactNeighborX="2741" custLinFactNeighborY="1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AE3C8-30F1-4ECA-8E54-177D698BA085}" type="pres">
      <dgm:prSet presAssocID="{E2C8B492-2C1A-45F5-BEE1-2037C7C75F5A}" presName="hierChild2" presStyleCnt="0"/>
      <dgm:spPr/>
      <dgm:t>
        <a:bodyPr/>
        <a:lstStyle/>
        <a:p>
          <a:endParaRPr lang="ru-RU"/>
        </a:p>
      </dgm:t>
    </dgm:pt>
    <dgm:pt modelId="{1425B42D-4B17-4FDA-9C09-B71D6678E914}" type="pres">
      <dgm:prSet presAssocID="{356201A2-4A35-4952-B02D-38785FDF478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4EC310D-7B5E-4707-9473-517B57256DEE}" type="pres">
      <dgm:prSet presAssocID="{7C866CEB-F496-440B-8709-97F04D00743E}" presName="hierRoot2" presStyleCnt="0"/>
      <dgm:spPr/>
      <dgm:t>
        <a:bodyPr/>
        <a:lstStyle/>
        <a:p>
          <a:endParaRPr lang="ru-RU"/>
        </a:p>
      </dgm:t>
    </dgm:pt>
    <dgm:pt modelId="{D4AD1183-9FA9-4813-93AA-63B9DBEB3062}" type="pres">
      <dgm:prSet presAssocID="{7C866CEB-F496-440B-8709-97F04D00743E}" presName="composite2" presStyleCnt="0"/>
      <dgm:spPr/>
      <dgm:t>
        <a:bodyPr/>
        <a:lstStyle/>
        <a:p>
          <a:endParaRPr lang="ru-RU"/>
        </a:p>
      </dgm:t>
    </dgm:pt>
    <dgm:pt modelId="{5BA8D64A-1BEF-4702-B580-5E889FD687C1}" type="pres">
      <dgm:prSet presAssocID="{7C866CEB-F496-440B-8709-97F04D00743E}" presName="background2" presStyleLbl="node2" presStyleIdx="0" presStyleCnt="2"/>
      <dgm:spPr/>
      <dgm:t>
        <a:bodyPr/>
        <a:lstStyle/>
        <a:p>
          <a:endParaRPr lang="ru-RU"/>
        </a:p>
      </dgm:t>
    </dgm:pt>
    <dgm:pt modelId="{FFC4B24E-E50C-46AF-97A4-59C90C4A62C8}" type="pres">
      <dgm:prSet presAssocID="{7C866CEB-F496-440B-8709-97F04D0074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68962-CBC4-4A39-AAFD-03371848A0DA}" type="pres">
      <dgm:prSet presAssocID="{7C866CEB-F496-440B-8709-97F04D00743E}" presName="hierChild3" presStyleCnt="0"/>
      <dgm:spPr/>
      <dgm:t>
        <a:bodyPr/>
        <a:lstStyle/>
        <a:p>
          <a:endParaRPr lang="ru-RU"/>
        </a:p>
      </dgm:t>
    </dgm:pt>
    <dgm:pt modelId="{3D6F5D19-6B0D-4662-AF0A-EF64A34152BE}" type="pres">
      <dgm:prSet presAssocID="{03258ADD-508B-4DF3-9ADE-9048F3D23D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E0C13EA-367F-43DE-B6B4-685810119429}" type="pres">
      <dgm:prSet presAssocID="{8F3A79AD-A3A4-40C3-84F5-E1CBD58F5428}" presName="hierRoot2" presStyleCnt="0"/>
      <dgm:spPr/>
      <dgm:t>
        <a:bodyPr/>
        <a:lstStyle/>
        <a:p>
          <a:endParaRPr lang="ru-RU"/>
        </a:p>
      </dgm:t>
    </dgm:pt>
    <dgm:pt modelId="{2B6BEA13-B62C-4533-8A6C-B7250717A6A8}" type="pres">
      <dgm:prSet presAssocID="{8F3A79AD-A3A4-40C3-84F5-E1CBD58F5428}" presName="composite2" presStyleCnt="0"/>
      <dgm:spPr/>
      <dgm:t>
        <a:bodyPr/>
        <a:lstStyle/>
        <a:p>
          <a:endParaRPr lang="ru-RU"/>
        </a:p>
      </dgm:t>
    </dgm:pt>
    <dgm:pt modelId="{BFB5A5E7-39B5-40B7-90F0-CBD6FC94EFA2}" type="pres">
      <dgm:prSet presAssocID="{8F3A79AD-A3A4-40C3-84F5-E1CBD58F5428}" presName="background2" presStyleLbl="node2" presStyleIdx="1" presStyleCnt="2"/>
      <dgm:spPr/>
      <dgm:t>
        <a:bodyPr/>
        <a:lstStyle/>
        <a:p>
          <a:endParaRPr lang="ru-RU"/>
        </a:p>
      </dgm:t>
    </dgm:pt>
    <dgm:pt modelId="{B8F11DC3-B780-4435-AA35-1F168998EC6C}" type="pres">
      <dgm:prSet presAssocID="{8F3A79AD-A3A4-40C3-84F5-E1CBD58F542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F6860-7CEB-4B16-A5FE-9F0C3745627A}" type="pres">
      <dgm:prSet presAssocID="{8F3A79AD-A3A4-40C3-84F5-E1CBD58F5428}" presName="hierChild3" presStyleCnt="0"/>
      <dgm:spPr/>
      <dgm:t>
        <a:bodyPr/>
        <a:lstStyle/>
        <a:p>
          <a:endParaRPr lang="ru-RU"/>
        </a:p>
      </dgm:t>
    </dgm:pt>
  </dgm:ptLst>
  <dgm:cxnLst>
    <dgm:cxn modelId="{D4C4F6C0-751C-40C6-8098-8A5DF62E350A}" type="presOf" srcId="{F4375791-F767-4CC6-8DB5-8540F2267338}" destId="{1B1F09B4-D537-4AC2-864C-57F8A0812856}" srcOrd="0" destOrd="0" presId="urn:microsoft.com/office/officeart/2005/8/layout/hierarchy1"/>
    <dgm:cxn modelId="{B25D75C4-C01A-4964-B346-733D41D1D1FF}" srcId="{F4375791-F767-4CC6-8DB5-8540F2267338}" destId="{E2C8B492-2C1A-45F5-BEE1-2037C7C75F5A}" srcOrd="0" destOrd="0" parTransId="{88A541B7-1169-4D4B-A187-77DBE31ED3C7}" sibTransId="{61FCE44A-10EC-4CCD-B03A-15A8B94AACC3}"/>
    <dgm:cxn modelId="{01165A0E-51EE-45AB-AC99-A84777742BDA}" srcId="{E2C8B492-2C1A-45F5-BEE1-2037C7C75F5A}" destId="{8F3A79AD-A3A4-40C3-84F5-E1CBD58F5428}" srcOrd="1" destOrd="0" parTransId="{03258ADD-508B-4DF3-9ADE-9048F3D23D02}" sibTransId="{1BE21828-9424-4B01-A5C6-40CECC8BC776}"/>
    <dgm:cxn modelId="{39884336-C2CE-487A-B70F-C79948995584}" type="presOf" srcId="{8F3A79AD-A3A4-40C3-84F5-E1CBD58F5428}" destId="{B8F11DC3-B780-4435-AA35-1F168998EC6C}" srcOrd="0" destOrd="0" presId="urn:microsoft.com/office/officeart/2005/8/layout/hierarchy1"/>
    <dgm:cxn modelId="{D5B73FAB-6D15-4201-AB11-D66948CD02ED}" type="presOf" srcId="{03258ADD-508B-4DF3-9ADE-9048F3D23D02}" destId="{3D6F5D19-6B0D-4662-AF0A-EF64A34152BE}" srcOrd="0" destOrd="0" presId="urn:microsoft.com/office/officeart/2005/8/layout/hierarchy1"/>
    <dgm:cxn modelId="{81257508-D849-4A87-81F3-DDBC3BDCF6E2}" type="presOf" srcId="{356201A2-4A35-4952-B02D-38785FDF4787}" destId="{1425B42D-4B17-4FDA-9C09-B71D6678E914}" srcOrd="0" destOrd="0" presId="urn:microsoft.com/office/officeart/2005/8/layout/hierarchy1"/>
    <dgm:cxn modelId="{CFD11222-290F-406D-8C14-368415AEAE1D}" type="presOf" srcId="{7C866CEB-F496-440B-8709-97F04D00743E}" destId="{FFC4B24E-E50C-46AF-97A4-59C90C4A62C8}" srcOrd="0" destOrd="0" presId="urn:microsoft.com/office/officeart/2005/8/layout/hierarchy1"/>
    <dgm:cxn modelId="{D176B2D1-3F43-43CB-AB87-9D627F102294}" srcId="{E2C8B492-2C1A-45F5-BEE1-2037C7C75F5A}" destId="{7C866CEB-F496-440B-8709-97F04D00743E}" srcOrd="0" destOrd="0" parTransId="{356201A2-4A35-4952-B02D-38785FDF4787}" sibTransId="{6CB78758-4A5F-4517-B1C5-1BAEE6AC5B30}"/>
    <dgm:cxn modelId="{C2655E91-D6BC-41EC-96B1-755181A7CBDE}" type="presOf" srcId="{E2C8B492-2C1A-45F5-BEE1-2037C7C75F5A}" destId="{E2BCF343-1CBD-4DFF-9716-7282A4047830}" srcOrd="0" destOrd="0" presId="urn:microsoft.com/office/officeart/2005/8/layout/hierarchy1"/>
    <dgm:cxn modelId="{2D277A5E-2534-46DF-8E49-0DB35B77FB00}" type="presParOf" srcId="{1B1F09B4-D537-4AC2-864C-57F8A0812856}" destId="{0D54EFA1-EBD5-49C7-BB02-65DFE52C3504}" srcOrd="0" destOrd="0" presId="urn:microsoft.com/office/officeart/2005/8/layout/hierarchy1"/>
    <dgm:cxn modelId="{8219D93F-1CD3-4985-8A7D-EAB0F759BC9A}" type="presParOf" srcId="{0D54EFA1-EBD5-49C7-BB02-65DFE52C3504}" destId="{7D1A403A-139A-48FB-81E7-875F2BCC105B}" srcOrd="0" destOrd="0" presId="urn:microsoft.com/office/officeart/2005/8/layout/hierarchy1"/>
    <dgm:cxn modelId="{4376A6BD-4B63-437E-8EA8-E2EEBD3AADDA}" type="presParOf" srcId="{7D1A403A-139A-48FB-81E7-875F2BCC105B}" destId="{AA8FFFED-D175-44F5-9582-0730DCF1694E}" srcOrd="0" destOrd="0" presId="urn:microsoft.com/office/officeart/2005/8/layout/hierarchy1"/>
    <dgm:cxn modelId="{DE621494-140F-47DC-BFBD-2EB698813B8D}" type="presParOf" srcId="{7D1A403A-139A-48FB-81E7-875F2BCC105B}" destId="{E2BCF343-1CBD-4DFF-9716-7282A4047830}" srcOrd="1" destOrd="0" presId="urn:microsoft.com/office/officeart/2005/8/layout/hierarchy1"/>
    <dgm:cxn modelId="{CC0BD989-4459-4765-AA18-7F65E3DA7BAA}" type="presParOf" srcId="{0D54EFA1-EBD5-49C7-BB02-65DFE52C3504}" destId="{979AE3C8-30F1-4ECA-8E54-177D698BA085}" srcOrd="1" destOrd="0" presId="urn:microsoft.com/office/officeart/2005/8/layout/hierarchy1"/>
    <dgm:cxn modelId="{3C13EB97-2699-469E-A897-AD6F28059ACF}" type="presParOf" srcId="{979AE3C8-30F1-4ECA-8E54-177D698BA085}" destId="{1425B42D-4B17-4FDA-9C09-B71D6678E914}" srcOrd="0" destOrd="0" presId="urn:microsoft.com/office/officeart/2005/8/layout/hierarchy1"/>
    <dgm:cxn modelId="{E8481653-99B4-4815-918B-2F42D810F5AC}" type="presParOf" srcId="{979AE3C8-30F1-4ECA-8E54-177D698BA085}" destId="{F4EC310D-7B5E-4707-9473-517B57256DEE}" srcOrd="1" destOrd="0" presId="urn:microsoft.com/office/officeart/2005/8/layout/hierarchy1"/>
    <dgm:cxn modelId="{DE9F074F-9534-4EB0-8442-196E0F2FE265}" type="presParOf" srcId="{F4EC310D-7B5E-4707-9473-517B57256DEE}" destId="{D4AD1183-9FA9-4813-93AA-63B9DBEB3062}" srcOrd="0" destOrd="0" presId="urn:microsoft.com/office/officeart/2005/8/layout/hierarchy1"/>
    <dgm:cxn modelId="{C938941A-3F4E-4C92-B32D-4E284EC81005}" type="presParOf" srcId="{D4AD1183-9FA9-4813-93AA-63B9DBEB3062}" destId="{5BA8D64A-1BEF-4702-B580-5E889FD687C1}" srcOrd="0" destOrd="0" presId="urn:microsoft.com/office/officeart/2005/8/layout/hierarchy1"/>
    <dgm:cxn modelId="{CC352AA1-2B16-436C-A360-0673AACBE5F7}" type="presParOf" srcId="{D4AD1183-9FA9-4813-93AA-63B9DBEB3062}" destId="{FFC4B24E-E50C-46AF-97A4-59C90C4A62C8}" srcOrd="1" destOrd="0" presId="urn:microsoft.com/office/officeart/2005/8/layout/hierarchy1"/>
    <dgm:cxn modelId="{56211AC3-784E-4E0B-A392-381DAE8E0DBF}" type="presParOf" srcId="{F4EC310D-7B5E-4707-9473-517B57256DEE}" destId="{85868962-CBC4-4A39-AAFD-03371848A0DA}" srcOrd="1" destOrd="0" presId="urn:microsoft.com/office/officeart/2005/8/layout/hierarchy1"/>
    <dgm:cxn modelId="{D0ED4099-0522-4169-A483-9FDAACC1DFFB}" type="presParOf" srcId="{979AE3C8-30F1-4ECA-8E54-177D698BA085}" destId="{3D6F5D19-6B0D-4662-AF0A-EF64A34152BE}" srcOrd="2" destOrd="0" presId="urn:microsoft.com/office/officeart/2005/8/layout/hierarchy1"/>
    <dgm:cxn modelId="{2939C1CC-E497-4D59-BAF3-F545946EC215}" type="presParOf" srcId="{979AE3C8-30F1-4ECA-8E54-177D698BA085}" destId="{6E0C13EA-367F-43DE-B6B4-685810119429}" srcOrd="3" destOrd="0" presId="urn:microsoft.com/office/officeart/2005/8/layout/hierarchy1"/>
    <dgm:cxn modelId="{90486E5E-1E22-4B85-87FB-47F04934CAB2}" type="presParOf" srcId="{6E0C13EA-367F-43DE-B6B4-685810119429}" destId="{2B6BEA13-B62C-4533-8A6C-B7250717A6A8}" srcOrd="0" destOrd="0" presId="urn:microsoft.com/office/officeart/2005/8/layout/hierarchy1"/>
    <dgm:cxn modelId="{46E7F76D-536A-4C28-A15F-7BF605E47819}" type="presParOf" srcId="{2B6BEA13-B62C-4533-8A6C-B7250717A6A8}" destId="{BFB5A5E7-39B5-40B7-90F0-CBD6FC94EFA2}" srcOrd="0" destOrd="0" presId="urn:microsoft.com/office/officeart/2005/8/layout/hierarchy1"/>
    <dgm:cxn modelId="{F3EC849A-F979-410F-8CC8-8311BFC61120}" type="presParOf" srcId="{2B6BEA13-B62C-4533-8A6C-B7250717A6A8}" destId="{B8F11DC3-B780-4435-AA35-1F168998EC6C}" srcOrd="1" destOrd="0" presId="urn:microsoft.com/office/officeart/2005/8/layout/hierarchy1"/>
    <dgm:cxn modelId="{D40FEF06-BA0A-41C1-8BAA-4B8FA35B04EA}" type="presParOf" srcId="{6E0C13EA-367F-43DE-B6B4-685810119429}" destId="{B99F6860-7CEB-4B16-A5FE-9F0C374562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1B6DA-3A88-4BF3-A4DB-3CF2AA84FD5C}" type="doc">
      <dgm:prSet loTypeId="urn:microsoft.com/office/officeart/2005/8/layout/arrow2" loCatId="process" qsTypeId="urn:microsoft.com/office/officeart/2005/8/quickstyle/3d6" qsCatId="3D" csTypeId="urn:microsoft.com/office/officeart/2005/8/colors/colorful2" csCatId="colorful" phldr="1"/>
      <dgm:spPr/>
    </dgm:pt>
    <dgm:pt modelId="{72518D6A-AE8F-4BFB-8CA9-C50CBC898075}">
      <dgm:prSet phldrT="[Текст]" custT="1"/>
      <dgm:spPr>
        <a:solidFill>
          <a:schemeClr val="tx2">
            <a:lumMod val="40000"/>
            <a:lumOff val="60000"/>
            <a:alpha val="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T</a:t>
          </a:r>
          <a:endParaRPr lang="ru-RU" sz="1100" dirty="0" smtClean="0"/>
        </a:p>
        <a:p>
          <a:pPr algn="just" defTabSz="755650"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69D2BCB7-9BBF-4DF2-9646-6C48BA57D9AD}" type="parTrans" cxnId="{A4100FA9-B166-4EA7-85B6-E48E2FE26C85}">
      <dgm:prSet/>
      <dgm:spPr/>
      <dgm:t>
        <a:bodyPr/>
        <a:lstStyle/>
        <a:p>
          <a:endParaRPr lang="ru-RU" sz="1100"/>
        </a:p>
      </dgm:t>
    </dgm:pt>
    <dgm:pt modelId="{0EB0C067-EEC7-4640-912E-8F679081989C}" type="sibTrans" cxnId="{A4100FA9-B166-4EA7-85B6-E48E2FE26C85}">
      <dgm:prSet/>
      <dgm:spPr/>
      <dgm:t>
        <a:bodyPr/>
        <a:lstStyle/>
        <a:p>
          <a:endParaRPr lang="ru-RU" sz="1100"/>
        </a:p>
      </dgm:t>
    </dgm:pt>
    <dgm:pt modelId="{D1834E21-1FCD-47CC-9AF2-5C7C0B25B45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N1</a:t>
          </a:r>
          <a:r>
            <a:rPr lang="ru-RU" sz="1100" dirty="0" smtClean="0"/>
            <a:t>+</a:t>
          </a:r>
          <a:r>
            <a:rPr lang="en-US" sz="1100" dirty="0" smtClean="0"/>
            <a:t> </a:t>
          </a:r>
          <a:r>
            <a:rPr lang="ru-RU" sz="1100" dirty="0" smtClean="0"/>
            <a:t>мезоректума</a:t>
          </a:r>
        </a:p>
        <a:p>
          <a:pPr defTabSz="933450"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AB4E3011-853C-4926-9C73-6F422D0DF1D0}" type="parTrans" cxnId="{C019DB07-4FDB-4F05-AFAE-4F95CB5B89B2}">
      <dgm:prSet/>
      <dgm:spPr/>
      <dgm:t>
        <a:bodyPr/>
        <a:lstStyle/>
        <a:p>
          <a:endParaRPr lang="ru-RU" sz="1100"/>
        </a:p>
      </dgm:t>
    </dgm:pt>
    <dgm:pt modelId="{51C95996-CAC7-4A42-B412-F0279C537B65}" type="sibTrans" cxnId="{C019DB07-4FDB-4F05-AFAE-4F95CB5B89B2}">
      <dgm:prSet/>
      <dgm:spPr/>
      <dgm:t>
        <a:bodyPr/>
        <a:lstStyle/>
        <a:p>
          <a:endParaRPr lang="ru-RU" sz="1100"/>
        </a:p>
      </dgm:t>
    </dgm:pt>
    <dgm:pt modelId="{91EBDEA7-416B-4B61-B57D-0EB9FF738AE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РЭА</a:t>
          </a:r>
          <a:r>
            <a:rPr lang="en-US" sz="1100" dirty="0" smtClean="0"/>
            <a:t>&gt;</a:t>
          </a:r>
          <a:r>
            <a:rPr lang="ru-RU" sz="1100" dirty="0" smtClean="0"/>
            <a:t>3,5 </a:t>
          </a:r>
          <a:r>
            <a:rPr lang="ru-RU" sz="1100" dirty="0" err="1" smtClean="0"/>
            <a:t>нг</a:t>
          </a:r>
          <a:r>
            <a:rPr lang="ru-RU" sz="1100" dirty="0" smtClean="0"/>
            <a:t>/мл;</a:t>
          </a:r>
        </a:p>
        <a:p>
          <a:pPr defTabSz="1066800"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1DCB286-B792-42D8-A071-06776F3374D2}" type="parTrans" cxnId="{F6DA11F6-5A85-4371-8617-5965AB0908B5}">
      <dgm:prSet/>
      <dgm:spPr/>
      <dgm:t>
        <a:bodyPr/>
        <a:lstStyle/>
        <a:p>
          <a:endParaRPr lang="ru-RU" sz="1100"/>
        </a:p>
      </dgm:t>
    </dgm:pt>
    <dgm:pt modelId="{9AEBC45D-E1BB-43B5-B38E-97317BBFAAE7}" type="sibTrans" cxnId="{F6DA11F6-5A85-4371-8617-5965AB0908B5}">
      <dgm:prSet/>
      <dgm:spPr/>
      <dgm:t>
        <a:bodyPr/>
        <a:lstStyle/>
        <a:p>
          <a:endParaRPr lang="ru-RU" sz="1100"/>
        </a:p>
      </dgm:t>
    </dgm:pt>
    <dgm:pt modelId="{F0E53F21-A623-4AD6-BFB9-2D86C51FD579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err="1" smtClean="0"/>
            <a:t>Нижне-ампулярный</a:t>
          </a:r>
          <a:r>
            <a:rPr lang="ru-RU" sz="1100" dirty="0" smtClean="0"/>
            <a:t> отдел</a:t>
          </a:r>
        </a:p>
        <a:p>
          <a:pPr defTabSz="2889250"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CB469E96-061F-4C8A-850B-9B65E814750C}" type="parTrans" cxnId="{E22D9E3E-7786-48E2-99D2-8A2366C8DC8A}">
      <dgm:prSet/>
      <dgm:spPr/>
      <dgm:t>
        <a:bodyPr/>
        <a:lstStyle/>
        <a:p>
          <a:endParaRPr lang="ru-RU" sz="1100"/>
        </a:p>
      </dgm:t>
    </dgm:pt>
    <dgm:pt modelId="{879EA9E0-E81D-48E7-AD37-19CE976705F9}" type="sibTrans" cxnId="{E22D9E3E-7786-48E2-99D2-8A2366C8DC8A}">
      <dgm:prSet/>
      <dgm:spPr/>
      <dgm:t>
        <a:bodyPr/>
        <a:lstStyle/>
        <a:p>
          <a:endParaRPr lang="ru-RU" sz="1100"/>
        </a:p>
      </dgm:t>
    </dgm:pt>
    <dgm:pt modelId="{7A4A9BA7-6EBA-405A-97F1-BAEF2F10EDB1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СПА+</a:t>
          </a:r>
        </a:p>
        <a:p>
          <a:pPr defTabSz="2889250"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5EE7961-27E8-446B-AF6A-123BD72D33F3}" type="parTrans" cxnId="{6918CD92-1E62-4E40-8090-D64BBE51D9EA}">
      <dgm:prSet/>
      <dgm:spPr/>
      <dgm:t>
        <a:bodyPr/>
        <a:lstStyle/>
        <a:p>
          <a:endParaRPr lang="ru-RU" sz="1100"/>
        </a:p>
      </dgm:t>
    </dgm:pt>
    <dgm:pt modelId="{8156BC39-35ED-4A98-8218-31A70E9FFEFC}" type="sibTrans" cxnId="{6918CD92-1E62-4E40-8090-D64BBE51D9EA}">
      <dgm:prSet/>
      <dgm:spPr/>
      <dgm:t>
        <a:bodyPr/>
        <a:lstStyle/>
        <a:p>
          <a:endParaRPr lang="ru-RU" sz="1100"/>
        </a:p>
      </dgm:t>
    </dgm:pt>
    <dgm:pt modelId="{78BE2376-E5CC-4591-BCF6-7A22AE6C4221}" type="pres">
      <dgm:prSet presAssocID="{8281B6DA-3A88-4BF3-A4DB-3CF2AA84FD5C}" presName="arrowDiagram" presStyleCnt="0">
        <dgm:presLayoutVars>
          <dgm:chMax val="5"/>
          <dgm:dir/>
          <dgm:resizeHandles val="exact"/>
        </dgm:presLayoutVars>
      </dgm:prSet>
      <dgm:spPr/>
    </dgm:pt>
    <dgm:pt modelId="{329A29ED-BA8E-414A-9DC1-93814B48E0BC}" type="pres">
      <dgm:prSet presAssocID="{8281B6DA-3A88-4BF3-A4DB-3CF2AA84FD5C}" presName="arrow" presStyleLbl="bgShp" presStyleIdx="0" presStyleCnt="1" custLinFactNeighborX="38506" custLinFactNeighborY="-3427"/>
      <dgm:spPr/>
    </dgm:pt>
    <dgm:pt modelId="{B4233C47-EB27-4ECA-A042-E88531AA953C}" type="pres">
      <dgm:prSet presAssocID="{8281B6DA-3A88-4BF3-A4DB-3CF2AA84FD5C}" presName="arrowDiagram5" presStyleCnt="0"/>
      <dgm:spPr/>
    </dgm:pt>
    <dgm:pt modelId="{AE391907-A9E7-47F2-AAC0-928C79A1EDDA}" type="pres">
      <dgm:prSet presAssocID="{72518D6A-AE8F-4BFB-8CA9-C50CBC898075}" presName="bullet5a" presStyleLbl="node1" presStyleIdx="0" presStyleCnt="5"/>
      <dgm:spPr>
        <a:solidFill>
          <a:schemeClr val="tx2">
            <a:lumMod val="20000"/>
            <a:lumOff val="80000"/>
          </a:schemeClr>
        </a:solidFill>
      </dgm:spPr>
    </dgm:pt>
    <dgm:pt modelId="{F6B29DE8-6DB7-45F2-9665-48BCCA04F1CA}" type="pres">
      <dgm:prSet presAssocID="{72518D6A-AE8F-4BFB-8CA9-C50CBC89807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EE7E5-7515-42B3-BE56-0F6593A12ED2}" type="pres">
      <dgm:prSet presAssocID="{D1834E21-1FCD-47CC-9AF2-5C7C0B25B454}" presName="bullet5b" presStyleLbl="node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D644BE30-74C4-4A06-A9BB-29577D76A48A}" type="pres">
      <dgm:prSet presAssocID="{D1834E21-1FCD-47CC-9AF2-5C7C0B25B45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B37FA-3D77-4ED9-82E7-27E71D9A2030}" type="pres">
      <dgm:prSet presAssocID="{91EBDEA7-416B-4B61-B57D-0EB9FF738AE7}" presName="bullet5c" presStyleLbl="node1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4F048190-8A10-4E15-AB72-C689286E9191}" type="pres">
      <dgm:prSet presAssocID="{91EBDEA7-416B-4B61-B57D-0EB9FF738AE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F483-C1BD-4721-8EA2-97C92AD7CE7E}" type="pres">
      <dgm:prSet presAssocID="{F0E53F21-A623-4AD6-BFB9-2D86C51FD579}" presName="bullet5d" presStyleLbl="node1" presStyleIdx="3" presStyleCnt="5"/>
      <dgm:spPr>
        <a:solidFill>
          <a:srgbClr val="D93B43"/>
        </a:solidFill>
      </dgm:spPr>
    </dgm:pt>
    <dgm:pt modelId="{5371F93C-2719-4B94-A196-5423E432C5B1}" type="pres">
      <dgm:prSet presAssocID="{F0E53F21-A623-4AD6-BFB9-2D86C51FD579}" presName="textBox5d" presStyleLbl="revTx" presStyleIdx="3" presStyleCnt="5" custLinFactNeighborX="1215" custLinFactNeighborY="-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8885-0FEA-4187-A2D9-8A54DE70B05D}" type="pres">
      <dgm:prSet presAssocID="{7A4A9BA7-6EBA-405A-97F1-BAEF2F10EDB1}" presName="bullet5e" presStyleLbl="node1" presStyleIdx="4" presStyleCnt="5"/>
      <dgm:spPr>
        <a:solidFill>
          <a:srgbClr val="EC0E2E"/>
        </a:solidFill>
      </dgm:spPr>
    </dgm:pt>
    <dgm:pt modelId="{0705AF12-3262-491E-AB62-3EDAABF94371}" type="pres">
      <dgm:prSet presAssocID="{7A4A9BA7-6EBA-405A-97F1-BAEF2F10EDB1}" presName="textBox5e" presStyleLbl="revTx" presStyleIdx="4" presStyleCnt="5" custLinFactNeighborX="30476" custLinFactNeighborY="-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A11F6-5A85-4371-8617-5965AB0908B5}" srcId="{8281B6DA-3A88-4BF3-A4DB-3CF2AA84FD5C}" destId="{91EBDEA7-416B-4B61-B57D-0EB9FF738AE7}" srcOrd="2" destOrd="0" parTransId="{F1DCB286-B792-42D8-A071-06776F3374D2}" sibTransId="{9AEBC45D-E1BB-43B5-B38E-97317BBFAAE7}"/>
    <dgm:cxn modelId="{3085A365-40E6-4FEE-8B5E-85E87D181FF3}" type="presOf" srcId="{D1834E21-1FCD-47CC-9AF2-5C7C0B25B454}" destId="{D644BE30-74C4-4A06-A9BB-29577D76A48A}" srcOrd="0" destOrd="0" presId="urn:microsoft.com/office/officeart/2005/8/layout/arrow2"/>
    <dgm:cxn modelId="{C019DB07-4FDB-4F05-AFAE-4F95CB5B89B2}" srcId="{8281B6DA-3A88-4BF3-A4DB-3CF2AA84FD5C}" destId="{D1834E21-1FCD-47CC-9AF2-5C7C0B25B454}" srcOrd="1" destOrd="0" parTransId="{AB4E3011-853C-4926-9C73-6F422D0DF1D0}" sibTransId="{51C95996-CAC7-4A42-B412-F0279C537B65}"/>
    <dgm:cxn modelId="{A4100FA9-B166-4EA7-85B6-E48E2FE26C85}" srcId="{8281B6DA-3A88-4BF3-A4DB-3CF2AA84FD5C}" destId="{72518D6A-AE8F-4BFB-8CA9-C50CBC898075}" srcOrd="0" destOrd="0" parTransId="{69D2BCB7-9BBF-4DF2-9646-6C48BA57D9AD}" sibTransId="{0EB0C067-EEC7-4640-912E-8F679081989C}"/>
    <dgm:cxn modelId="{E22D9E3E-7786-48E2-99D2-8A2366C8DC8A}" srcId="{8281B6DA-3A88-4BF3-A4DB-3CF2AA84FD5C}" destId="{F0E53F21-A623-4AD6-BFB9-2D86C51FD579}" srcOrd="3" destOrd="0" parTransId="{CB469E96-061F-4C8A-850B-9B65E814750C}" sibTransId="{879EA9E0-E81D-48E7-AD37-19CE976705F9}"/>
    <dgm:cxn modelId="{15550C71-63C8-447F-BBBD-1B30A5E5F7EA}" type="presOf" srcId="{8281B6DA-3A88-4BF3-A4DB-3CF2AA84FD5C}" destId="{78BE2376-E5CC-4591-BCF6-7A22AE6C4221}" srcOrd="0" destOrd="0" presId="urn:microsoft.com/office/officeart/2005/8/layout/arrow2"/>
    <dgm:cxn modelId="{0F7D64E4-8F26-4A0B-A42A-91AA5BC9E7E0}" type="presOf" srcId="{F0E53F21-A623-4AD6-BFB9-2D86C51FD579}" destId="{5371F93C-2719-4B94-A196-5423E432C5B1}" srcOrd="0" destOrd="0" presId="urn:microsoft.com/office/officeart/2005/8/layout/arrow2"/>
    <dgm:cxn modelId="{586E0BB6-79D7-4979-9725-19083DA53B27}" type="presOf" srcId="{7A4A9BA7-6EBA-405A-97F1-BAEF2F10EDB1}" destId="{0705AF12-3262-491E-AB62-3EDAABF94371}" srcOrd="0" destOrd="0" presId="urn:microsoft.com/office/officeart/2005/8/layout/arrow2"/>
    <dgm:cxn modelId="{6918CD92-1E62-4E40-8090-D64BBE51D9EA}" srcId="{8281B6DA-3A88-4BF3-A4DB-3CF2AA84FD5C}" destId="{7A4A9BA7-6EBA-405A-97F1-BAEF2F10EDB1}" srcOrd="4" destOrd="0" parTransId="{F5EE7961-27E8-446B-AF6A-123BD72D33F3}" sibTransId="{8156BC39-35ED-4A98-8218-31A70E9FFEFC}"/>
    <dgm:cxn modelId="{C8E76F8C-06EA-463B-BA4A-F400F7C27E47}" type="presOf" srcId="{72518D6A-AE8F-4BFB-8CA9-C50CBC898075}" destId="{F6B29DE8-6DB7-45F2-9665-48BCCA04F1CA}" srcOrd="0" destOrd="0" presId="urn:microsoft.com/office/officeart/2005/8/layout/arrow2"/>
    <dgm:cxn modelId="{7F951AA2-898C-4686-A145-91D5E5E48182}" type="presOf" srcId="{91EBDEA7-416B-4B61-B57D-0EB9FF738AE7}" destId="{4F048190-8A10-4E15-AB72-C689286E9191}" srcOrd="0" destOrd="0" presId="urn:microsoft.com/office/officeart/2005/8/layout/arrow2"/>
    <dgm:cxn modelId="{115573D2-A749-4EE7-965D-E88C54199000}" type="presParOf" srcId="{78BE2376-E5CC-4591-BCF6-7A22AE6C4221}" destId="{329A29ED-BA8E-414A-9DC1-93814B48E0BC}" srcOrd="0" destOrd="0" presId="urn:microsoft.com/office/officeart/2005/8/layout/arrow2"/>
    <dgm:cxn modelId="{57CAE9F5-3E8E-4DD0-AF32-C4922B450E29}" type="presParOf" srcId="{78BE2376-E5CC-4591-BCF6-7A22AE6C4221}" destId="{B4233C47-EB27-4ECA-A042-E88531AA953C}" srcOrd="1" destOrd="0" presId="urn:microsoft.com/office/officeart/2005/8/layout/arrow2"/>
    <dgm:cxn modelId="{55973B9A-95FC-4B57-A3D3-DF0F9C6CA997}" type="presParOf" srcId="{B4233C47-EB27-4ECA-A042-E88531AA953C}" destId="{AE391907-A9E7-47F2-AAC0-928C79A1EDDA}" srcOrd="0" destOrd="0" presId="urn:microsoft.com/office/officeart/2005/8/layout/arrow2"/>
    <dgm:cxn modelId="{9F021BF4-6A3D-4C72-A08B-33765155699E}" type="presParOf" srcId="{B4233C47-EB27-4ECA-A042-E88531AA953C}" destId="{F6B29DE8-6DB7-45F2-9665-48BCCA04F1CA}" srcOrd="1" destOrd="0" presId="urn:microsoft.com/office/officeart/2005/8/layout/arrow2"/>
    <dgm:cxn modelId="{ACE94466-33F4-45BB-8AE7-6053DD4A84C6}" type="presParOf" srcId="{B4233C47-EB27-4ECA-A042-E88531AA953C}" destId="{CF0EE7E5-7515-42B3-BE56-0F6593A12ED2}" srcOrd="2" destOrd="0" presId="urn:microsoft.com/office/officeart/2005/8/layout/arrow2"/>
    <dgm:cxn modelId="{C22E97AE-9D20-463B-A6EC-A7DCF3015D63}" type="presParOf" srcId="{B4233C47-EB27-4ECA-A042-E88531AA953C}" destId="{D644BE30-74C4-4A06-A9BB-29577D76A48A}" srcOrd="3" destOrd="0" presId="urn:microsoft.com/office/officeart/2005/8/layout/arrow2"/>
    <dgm:cxn modelId="{1585A4FD-EC27-4737-B390-BBF59DB70A31}" type="presParOf" srcId="{B4233C47-EB27-4ECA-A042-E88531AA953C}" destId="{7F5B37FA-3D77-4ED9-82E7-27E71D9A2030}" srcOrd="4" destOrd="0" presId="urn:microsoft.com/office/officeart/2005/8/layout/arrow2"/>
    <dgm:cxn modelId="{A0D13B9A-3483-4AC4-829C-186A61907CE1}" type="presParOf" srcId="{B4233C47-EB27-4ECA-A042-E88531AA953C}" destId="{4F048190-8A10-4E15-AB72-C689286E9191}" srcOrd="5" destOrd="0" presId="urn:microsoft.com/office/officeart/2005/8/layout/arrow2"/>
    <dgm:cxn modelId="{573DA24D-15F8-44D1-8DA0-B540CE74768B}" type="presParOf" srcId="{B4233C47-EB27-4ECA-A042-E88531AA953C}" destId="{DB78F483-C1BD-4721-8EA2-97C92AD7CE7E}" srcOrd="6" destOrd="0" presId="urn:microsoft.com/office/officeart/2005/8/layout/arrow2"/>
    <dgm:cxn modelId="{89CCB36B-2ACF-4AAC-BC16-E1E7A94E1626}" type="presParOf" srcId="{B4233C47-EB27-4ECA-A042-E88531AA953C}" destId="{5371F93C-2719-4B94-A196-5423E432C5B1}" srcOrd="7" destOrd="0" presId="urn:microsoft.com/office/officeart/2005/8/layout/arrow2"/>
    <dgm:cxn modelId="{EBF0C648-D430-41A8-AF88-779D4E1C59D1}" type="presParOf" srcId="{B4233C47-EB27-4ECA-A042-E88531AA953C}" destId="{3E728885-0FEA-4187-A2D9-8A54DE70B05D}" srcOrd="8" destOrd="0" presId="urn:microsoft.com/office/officeart/2005/8/layout/arrow2"/>
    <dgm:cxn modelId="{3231BABF-9291-4A1F-8B25-CEE133BDF742}" type="presParOf" srcId="{B4233C47-EB27-4ECA-A042-E88531AA953C}" destId="{0705AF12-3262-491E-AB62-3EDAABF9437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4EE44-BF2C-407D-8B20-E699C36A7160}">
      <dsp:nvSpPr>
        <dsp:cNvPr id="0" name=""/>
        <dsp:cNvSpPr/>
      </dsp:nvSpPr>
      <dsp:spPr>
        <a:xfrm>
          <a:off x="200222" y="1025394"/>
          <a:ext cx="755057" cy="75505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7382EE-DFE5-43CB-A0CE-C8A2C5B6445B}">
      <dsp:nvSpPr>
        <dsp:cNvPr id="0" name=""/>
        <dsp:cNvSpPr/>
      </dsp:nvSpPr>
      <dsp:spPr>
        <a:xfrm>
          <a:off x="580001" y="1078913"/>
          <a:ext cx="4028510" cy="7550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  </a:t>
          </a:r>
          <a:r>
            <a:rPr lang="ru-RU" sz="2400" b="1" kern="1200" dirty="0" smtClean="0"/>
            <a:t>Контрольная группа</a:t>
          </a:r>
          <a:endParaRPr lang="ru-RU" sz="2400" b="1" kern="1200" dirty="0"/>
        </a:p>
      </dsp:txBody>
      <dsp:txXfrm>
        <a:off x="580001" y="1078913"/>
        <a:ext cx="4028510" cy="755057"/>
      </dsp:txXfrm>
    </dsp:sp>
    <dsp:sp modelId="{8A6B3D7B-286E-45B4-B4C4-01011E8F9243}">
      <dsp:nvSpPr>
        <dsp:cNvPr id="0" name=""/>
        <dsp:cNvSpPr/>
      </dsp:nvSpPr>
      <dsp:spPr>
        <a:xfrm>
          <a:off x="200222" y="1780452"/>
          <a:ext cx="755057" cy="755057"/>
        </a:xfrm>
        <a:prstGeom prst="ellipse">
          <a:avLst/>
        </a:prstGeom>
        <a:solidFill>
          <a:schemeClr val="accent5">
            <a:alpha val="50000"/>
            <a:hueOff val="1228607"/>
            <a:satOff val="-26981"/>
            <a:lumOff val="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7D75CA-7B0A-416A-ABB6-E8381B86910F}">
      <dsp:nvSpPr>
        <dsp:cNvPr id="0" name=""/>
        <dsp:cNvSpPr/>
      </dsp:nvSpPr>
      <dsp:spPr>
        <a:xfrm>
          <a:off x="577751" y="1780452"/>
          <a:ext cx="4028510" cy="7550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  (</a:t>
          </a:r>
          <a:r>
            <a:rPr lang="en-US" sz="2800" b="1" kern="1200" dirty="0" smtClean="0">
              <a:solidFill>
                <a:srgbClr val="FF0000"/>
              </a:solidFill>
            </a:rPr>
            <a:t>n=150</a:t>
          </a:r>
          <a:r>
            <a:rPr lang="en-US" sz="2800" kern="1200" dirty="0" smtClean="0"/>
            <a:t>)</a:t>
          </a:r>
          <a:endParaRPr lang="ru-RU" sz="2800" kern="1200" dirty="0"/>
        </a:p>
      </dsp:txBody>
      <dsp:txXfrm>
        <a:off x="577751" y="1780452"/>
        <a:ext cx="4028510" cy="755057"/>
      </dsp:txXfrm>
    </dsp:sp>
    <dsp:sp modelId="{9FD438C9-97CE-45C0-969A-918C311A6932}">
      <dsp:nvSpPr>
        <dsp:cNvPr id="0" name=""/>
        <dsp:cNvSpPr/>
      </dsp:nvSpPr>
      <dsp:spPr>
        <a:xfrm>
          <a:off x="200222" y="2717788"/>
          <a:ext cx="755057" cy="755057"/>
        </a:xfrm>
        <a:prstGeom prst="ellipse">
          <a:avLst/>
        </a:prstGeom>
        <a:solidFill>
          <a:schemeClr val="accent5">
            <a:alpha val="50000"/>
            <a:hueOff val="2457214"/>
            <a:satOff val="-53963"/>
            <a:lumOff val="1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562BFF-603E-4C52-8DE4-A6509E97A192}">
      <dsp:nvSpPr>
        <dsp:cNvPr id="0" name=""/>
        <dsp:cNvSpPr/>
      </dsp:nvSpPr>
      <dsp:spPr>
        <a:xfrm>
          <a:off x="397395" y="3416889"/>
          <a:ext cx="4028510" cy="11196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пациенты без опухолевых заболеваний органов малого таза</a:t>
          </a:r>
          <a:r>
            <a:rPr lang="en-US" sz="2000" b="1" kern="1200" dirty="0" smtClean="0"/>
            <a:t> </a:t>
          </a:r>
          <a:r>
            <a:rPr lang="ru-RU" sz="2000" b="1" kern="1200" dirty="0" smtClean="0"/>
            <a:t> и распространённого атеросклероза</a:t>
          </a:r>
          <a:endParaRPr lang="ru-RU" sz="2000" b="1" kern="1200" dirty="0"/>
        </a:p>
      </dsp:txBody>
      <dsp:txXfrm>
        <a:off x="397395" y="3416889"/>
        <a:ext cx="4028510" cy="11196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4EE44-BF2C-407D-8B20-E699C36A7160}">
      <dsp:nvSpPr>
        <dsp:cNvPr id="0" name=""/>
        <dsp:cNvSpPr/>
      </dsp:nvSpPr>
      <dsp:spPr>
        <a:xfrm>
          <a:off x="184580" y="1188144"/>
          <a:ext cx="696068" cy="6960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7382EE-DFE5-43CB-A0CE-C8A2C5B6445B}">
      <dsp:nvSpPr>
        <dsp:cNvPr id="0" name=""/>
        <dsp:cNvSpPr/>
      </dsp:nvSpPr>
      <dsp:spPr>
        <a:xfrm>
          <a:off x="534689" y="1187538"/>
          <a:ext cx="3713782" cy="696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    </a:t>
          </a:r>
          <a:r>
            <a:rPr lang="ru-RU" sz="2400" b="1" kern="1200" dirty="0" smtClean="0"/>
            <a:t>Основная группа</a:t>
          </a:r>
          <a:endParaRPr lang="ru-RU" sz="2400" b="1" kern="1200" dirty="0"/>
        </a:p>
      </dsp:txBody>
      <dsp:txXfrm>
        <a:off x="534689" y="1187538"/>
        <a:ext cx="3713782" cy="696068"/>
      </dsp:txXfrm>
    </dsp:sp>
    <dsp:sp modelId="{8A6B3D7B-286E-45B4-B4C4-01011E8F9243}">
      <dsp:nvSpPr>
        <dsp:cNvPr id="0" name=""/>
        <dsp:cNvSpPr/>
      </dsp:nvSpPr>
      <dsp:spPr>
        <a:xfrm>
          <a:off x="184580" y="1884213"/>
          <a:ext cx="696068" cy="696068"/>
        </a:xfrm>
        <a:prstGeom prst="ellipse">
          <a:avLst/>
        </a:prstGeom>
        <a:solidFill>
          <a:schemeClr val="accent5">
            <a:alpha val="50000"/>
            <a:hueOff val="1228607"/>
            <a:satOff val="-26981"/>
            <a:lumOff val="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7D75CA-7B0A-416A-ABB6-E8381B86910F}">
      <dsp:nvSpPr>
        <dsp:cNvPr id="0" name=""/>
        <dsp:cNvSpPr/>
      </dsp:nvSpPr>
      <dsp:spPr>
        <a:xfrm>
          <a:off x="534689" y="1953931"/>
          <a:ext cx="3713782" cy="696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      (</a:t>
          </a:r>
          <a:r>
            <a:rPr lang="en-US" sz="2800" kern="1200" dirty="0" smtClean="0">
              <a:solidFill>
                <a:srgbClr val="FF0000"/>
              </a:solidFill>
            </a:rPr>
            <a:t>n=1</a:t>
          </a:r>
          <a:r>
            <a:rPr lang="ru-RU" sz="2800" kern="1200" dirty="0" smtClean="0">
              <a:solidFill>
                <a:srgbClr val="FF0000"/>
              </a:solidFill>
            </a:rPr>
            <a:t>75</a:t>
          </a:r>
          <a:r>
            <a:rPr lang="en-US" sz="2800" kern="1200" dirty="0" smtClean="0"/>
            <a:t>)</a:t>
          </a:r>
          <a:endParaRPr lang="ru-RU" sz="2800" kern="1200" dirty="0"/>
        </a:p>
      </dsp:txBody>
      <dsp:txXfrm>
        <a:off x="534689" y="1953931"/>
        <a:ext cx="3713782" cy="696068"/>
      </dsp:txXfrm>
    </dsp:sp>
    <dsp:sp modelId="{9FD438C9-97CE-45C0-969A-918C311A6932}">
      <dsp:nvSpPr>
        <dsp:cNvPr id="0" name=""/>
        <dsp:cNvSpPr/>
      </dsp:nvSpPr>
      <dsp:spPr>
        <a:xfrm>
          <a:off x="184580" y="2580282"/>
          <a:ext cx="696068" cy="696068"/>
        </a:xfrm>
        <a:prstGeom prst="ellipse">
          <a:avLst/>
        </a:prstGeom>
        <a:solidFill>
          <a:schemeClr val="accent5">
            <a:alpha val="50000"/>
            <a:hueOff val="2457214"/>
            <a:satOff val="-53963"/>
            <a:lumOff val="1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562BFF-603E-4C52-8DE4-A6509E97A192}">
      <dsp:nvSpPr>
        <dsp:cNvPr id="0" name=""/>
        <dsp:cNvSpPr/>
      </dsp:nvSpPr>
      <dsp:spPr>
        <a:xfrm>
          <a:off x="216014" y="3528391"/>
          <a:ext cx="3713782" cy="696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пациенты с </a:t>
          </a:r>
          <a:r>
            <a:rPr lang="ru-RU" sz="2000" b="1" kern="1200" dirty="0" err="1" smtClean="0"/>
            <a:t>гистологически</a:t>
          </a:r>
          <a:r>
            <a:rPr lang="ru-RU" sz="2000" b="1" kern="1200" dirty="0" smtClean="0"/>
            <a:t> верифицированным раком прямой кишки</a:t>
          </a:r>
          <a:endParaRPr lang="ru-RU" sz="2000" b="1" kern="1200" dirty="0"/>
        </a:p>
      </dsp:txBody>
      <dsp:txXfrm>
        <a:off x="216014" y="3528391"/>
        <a:ext cx="3713782" cy="6960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6F5D19-6B0D-4662-AF0A-EF64A34152BE}">
      <dsp:nvSpPr>
        <dsp:cNvPr id="0" name=""/>
        <dsp:cNvSpPr/>
      </dsp:nvSpPr>
      <dsp:spPr>
        <a:xfrm>
          <a:off x="4069992" y="1613589"/>
          <a:ext cx="1461403" cy="706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642"/>
              </a:lnTo>
              <a:lnTo>
                <a:pt x="1461403" y="474642"/>
              </a:lnTo>
              <a:lnTo>
                <a:pt x="1461403" y="70658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5B42D-4B17-4FDA-9C09-B71D6678E914}">
      <dsp:nvSpPr>
        <dsp:cNvPr id="0" name=""/>
        <dsp:cNvSpPr/>
      </dsp:nvSpPr>
      <dsp:spPr>
        <a:xfrm>
          <a:off x="2471337" y="1613589"/>
          <a:ext cx="1598655" cy="706580"/>
        </a:xfrm>
        <a:custGeom>
          <a:avLst/>
          <a:gdLst/>
          <a:ahLst/>
          <a:cxnLst/>
          <a:rect l="0" t="0" r="0" b="0"/>
          <a:pathLst>
            <a:path>
              <a:moveTo>
                <a:pt x="1598655" y="0"/>
              </a:moveTo>
              <a:lnTo>
                <a:pt x="1598655" y="474642"/>
              </a:lnTo>
              <a:lnTo>
                <a:pt x="0" y="474642"/>
              </a:lnTo>
              <a:lnTo>
                <a:pt x="0" y="70658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FFED-D175-44F5-9582-0730DCF1694E}">
      <dsp:nvSpPr>
        <dsp:cNvPr id="0" name=""/>
        <dsp:cNvSpPr/>
      </dsp:nvSpPr>
      <dsp:spPr>
        <a:xfrm>
          <a:off x="2818150" y="23750"/>
          <a:ext cx="2503684" cy="1589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BCF343-1CBD-4DFF-9716-7282A4047830}">
      <dsp:nvSpPr>
        <dsp:cNvPr id="0" name=""/>
        <dsp:cNvSpPr/>
      </dsp:nvSpPr>
      <dsp:spPr>
        <a:xfrm>
          <a:off x="3096337" y="288027"/>
          <a:ext cx="2503684" cy="158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ЛЛУ (</a:t>
          </a:r>
          <a:r>
            <a:rPr lang="en-US" sz="2700" b="1" kern="1200" dirty="0" smtClean="0">
              <a:solidFill>
                <a:srgbClr val="002060"/>
              </a:solidFill>
            </a:rPr>
            <a:t>n=37</a:t>
          </a:r>
          <a:r>
            <a:rPr lang="ru-RU" sz="2700" b="1" kern="1200" dirty="0" smtClean="0">
              <a:solidFill>
                <a:srgbClr val="002060"/>
              </a:solidFill>
            </a:rPr>
            <a:t>)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3096337" y="288027"/>
        <a:ext cx="2503684" cy="1589839"/>
      </dsp:txXfrm>
    </dsp:sp>
    <dsp:sp modelId="{5BA8D64A-1BEF-4702-B580-5E889FD687C1}">
      <dsp:nvSpPr>
        <dsp:cNvPr id="0" name=""/>
        <dsp:cNvSpPr/>
      </dsp:nvSpPr>
      <dsp:spPr>
        <a:xfrm>
          <a:off x="1219494" y="2320170"/>
          <a:ext cx="2503684" cy="15898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C4B24E-E50C-46AF-97A4-59C90C4A62C8}">
      <dsp:nvSpPr>
        <dsp:cNvPr id="0" name=""/>
        <dsp:cNvSpPr/>
      </dsp:nvSpPr>
      <dsp:spPr>
        <a:xfrm>
          <a:off x="1497682" y="2584448"/>
          <a:ext cx="2503684" cy="158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24,3%</a:t>
          </a:r>
          <a:r>
            <a:rPr lang="ru-RU" sz="2700" kern="1200" dirty="0" smtClean="0"/>
            <a:t> </a:t>
          </a:r>
          <a:r>
            <a:rPr lang="ru-RU" sz="2700" b="1" kern="1200" dirty="0" smtClean="0">
              <a:solidFill>
                <a:srgbClr val="002060"/>
              </a:solidFill>
            </a:rPr>
            <a:t>ТОЛЬКО ЛЛУ (</a:t>
          </a:r>
          <a:r>
            <a:rPr lang="en-US" sz="2700" b="1" kern="1200" dirty="0" smtClean="0">
              <a:solidFill>
                <a:srgbClr val="002060"/>
              </a:solidFill>
            </a:rPr>
            <a:t>n=9</a:t>
          </a:r>
          <a:r>
            <a:rPr lang="ru-RU" sz="2700" b="1" kern="1200" dirty="0" smtClean="0">
              <a:solidFill>
                <a:srgbClr val="002060"/>
              </a:solidFill>
            </a:rPr>
            <a:t>)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1497682" y="2584448"/>
        <a:ext cx="2503684" cy="1589839"/>
      </dsp:txXfrm>
    </dsp:sp>
    <dsp:sp modelId="{BFB5A5E7-39B5-40B7-90F0-CBD6FC94EFA2}">
      <dsp:nvSpPr>
        <dsp:cNvPr id="0" name=""/>
        <dsp:cNvSpPr/>
      </dsp:nvSpPr>
      <dsp:spPr>
        <a:xfrm>
          <a:off x="4279553" y="2320170"/>
          <a:ext cx="2503684" cy="15898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11DC3-B780-4435-AA35-1F168998EC6C}">
      <dsp:nvSpPr>
        <dsp:cNvPr id="0" name=""/>
        <dsp:cNvSpPr/>
      </dsp:nvSpPr>
      <dsp:spPr>
        <a:xfrm>
          <a:off x="4557740" y="2584448"/>
          <a:ext cx="2503684" cy="158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75,7%</a:t>
          </a:r>
          <a:r>
            <a:rPr lang="ru-RU" sz="2700" kern="1200" dirty="0" smtClean="0"/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ЛЛУ + МЛУ (</a:t>
          </a:r>
          <a:r>
            <a:rPr lang="en-US" sz="2700" b="1" kern="1200" dirty="0" smtClean="0">
              <a:solidFill>
                <a:srgbClr val="002060"/>
              </a:solidFill>
            </a:rPr>
            <a:t>n=28</a:t>
          </a:r>
          <a:r>
            <a:rPr lang="ru-RU" sz="2700" b="1" kern="1200" dirty="0" smtClean="0">
              <a:solidFill>
                <a:srgbClr val="002060"/>
              </a:solidFill>
            </a:rPr>
            <a:t>)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4557740" y="2584448"/>
        <a:ext cx="2503684" cy="15898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A29ED-BA8E-414A-9DC1-93814B48E0BC}">
      <dsp:nvSpPr>
        <dsp:cNvPr id="0" name=""/>
        <dsp:cNvSpPr/>
      </dsp:nvSpPr>
      <dsp:spPr>
        <a:xfrm>
          <a:off x="0" y="0"/>
          <a:ext cx="6732239" cy="42076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91907-A9E7-47F2-AAC0-928C79A1EDDA}">
      <dsp:nvSpPr>
        <dsp:cNvPr id="0" name=""/>
        <dsp:cNvSpPr/>
      </dsp:nvSpPr>
      <dsp:spPr>
        <a:xfrm>
          <a:off x="663125" y="3200999"/>
          <a:ext cx="154841" cy="15484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29DE8-6DB7-45F2-9665-48BCCA04F1CA}">
      <dsp:nvSpPr>
        <dsp:cNvPr id="0" name=""/>
        <dsp:cNvSpPr/>
      </dsp:nvSpPr>
      <dsp:spPr>
        <a:xfrm>
          <a:off x="740546" y="3278420"/>
          <a:ext cx="881923" cy="1001420"/>
        </a:xfrm>
        <a:prstGeom prst="rect">
          <a:avLst/>
        </a:prstGeom>
        <a:solidFill>
          <a:schemeClr val="tx2">
            <a:lumMod val="40000"/>
            <a:lumOff val="60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7" tIns="0" rIns="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T</a:t>
          </a:r>
          <a:endParaRPr lang="ru-RU" sz="1100" kern="1200" dirty="0" smtClean="0"/>
        </a:p>
        <a:p>
          <a:pPr lvl="0" algn="just" defTabSz="755650"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40546" y="3278420"/>
        <a:ext cx="881923" cy="1001420"/>
      </dsp:txXfrm>
    </dsp:sp>
    <dsp:sp modelId="{CF0EE7E5-7515-42B3-BE56-0F6593A12ED2}">
      <dsp:nvSpPr>
        <dsp:cNvPr id="0" name=""/>
        <dsp:cNvSpPr/>
      </dsp:nvSpPr>
      <dsp:spPr>
        <a:xfrm>
          <a:off x="1501289" y="2395655"/>
          <a:ext cx="242360" cy="24236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4BE30-74C4-4A06-A9BB-29577D76A48A}">
      <dsp:nvSpPr>
        <dsp:cNvPr id="0" name=""/>
        <dsp:cNvSpPr/>
      </dsp:nvSpPr>
      <dsp:spPr>
        <a:xfrm>
          <a:off x="1622469" y="2516835"/>
          <a:ext cx="1117551" cy="176300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22" tIns="0" rIns="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N1</a:t>
          </a:r>
          <a:r>
            <a:rPr lang="ru-RU" sz="1100" kern="1200" dirty="0" smtClean="0"/>
            <a:t>+</a:t>
          </a:r>
          <a:r>
            <a:rPr lang="en-US" sz="1100" kern="1200" dirty="0" smtClean="0"/>
            <a:t> </a:t>
          </a:r>
          <a:r>
            <a:rPr lang="ru-RU" sz="1100" kern="1200" dirty="0" smtClean="0"/>
            <a:t>мезоректума</a:t>
          </a:r>
        </a:p>
        <a:p>
          <a:pPr lvl="0" defTabSz="933450"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22469" y="2516835"/>
        <a:ext cx="1117551" cy="1763005"/>
      </dsp:txXfrm>
    </dsp:sp>
    <dsp:sp modelId="{7F5B37FA-3D77-4ED9-82E7-27E71D9A2030}">
      <dsp:nvSpPr>
        <dsp:cNvPr id="0" name=""/>
        <dsp:cNvSpPr/>
      </dsp:nvSpPr>
      <dsp:spPr>
        <a:xfrm>
          <a:off x="2578447" y="1753567"/>
          <a:ext cx="323147" cy="32314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48190-8A10-4E15-AB72-C689286E9191}">
      <dsp:nvSpPr>
        <dsp:cNvPr id="0" name=""/>
        <dsp:cNvSpPr/>
      </dsp:nvSpPr>
      <dsp:spPr>
        <a:xfrm>
          <a:off x="2740021" y="1915141"/>
          <a:ext cx="1299322" cy="23646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29" tIns="0" rIns="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РЭА</a:t>
          </a:r>
          <a:r>
            <a:rPr lang="en-US" sz="1100" kern="1200" dirty="0" smtClean="0"/>
            <a:t>&gt;</a:t>
          </a:r>
          <a:r>
            <a:rPr lang="ru-RU" sz="1100" kern="1200" dirty="0" smtClean="0"/>
            <a:t>3,5 </a:t>
          </a:r>
          <a:r>
            <a:rPr lang="ru-RU" sz="1100" kern="1200" dirty="0" err="1" smtClean="0"/>
            <a:t>нг</a:t>
          </a:r>
          <a:r>
            <a:rPr lang="ru-RU" sz="1100" kern="1200" dirty="0" smtClean="0"/>
            <a:t>/мл;</a:t>
          </a:r>
        </a:p>
        <a:p>
          <a:pPr lvl="0" defTabSz="1066800"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740021" y="1915141"/>
        <a:ext cx="1299322" cy="2364699"/>
      </dsp:txXfrm>
    </dsp:sp>
    <dsp:sp modelId="{DB78F483-C1BD-4721-8EA2-97C92AD7CE7E}">
      <dsp:nvSpPr>
        <dsp:cNvPr id="0" name=""/>
        <dsp:cNvSpPr/>
      </dsp:nvSpPr>
      <dsp:spPr>
        <a:xfrm>
          <a:off x="3830644" y="1252016"/>
          <a:ext cx="417398" cy="417398"/>
        </a:xfrm>
        <a:prstGeom prst="ellipse">
          <a:avLst/>
        </a:prstGeom>
        <a:solidFill>
          <a:srgbClr val="D93B43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1F93C-2719-4B94-A196-5423E432C5B1}">
      <dsp:nvSpPr>
        <dsp:cNvPr id="0" name=""/>
        <dsp:cNvSpPr/>
      </dsp:nvSpPr>
      <dsp:spPr>
        <a:xfrm>
          <a:off x="4055703" y="1442870"/>
          <a:ext cx="1346448" cy="281912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71" tIns="0" rIns="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err="1" smtClean="0"/>
            <a:t>Нижне-ампулярный</a:t>
          </a:r>
          <a:r>
            <a:rPr lang="ru-RU" sz="1100" kern="1200" dirty="0" smtClean="0"/>
            <a:t> отдел</a:t>
          </a:r>
        </a:p>
        <a:p>
          <a:pPr lvl="0" defTabSz="2889250"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055703" y="1442870"/>
        <a:ext cx="1346448" cy="2819125"/>
      </dsp:txXfrm>
    </dsp:sp>
    <dsp:sp modelId="{3E728885-0FEA-4187-A2D9-8A54DE70B05D}">
      <dsp:nvSpPr>
        <dsp:cNvPr id="0" name=""/>
        <dsp:cNvSpPr/>
      </dsp:nvSpPr>
      <dsp:spPr>
        <a:xfrm>
          <a:off x="5119868" y="917087"/>
          <a:ext cx="531846" cy="531846"/>
        </a:xfrm>
        <a:prstGeom prst="ellipse">
          <a:avLst/>
        </a:prstGeom>
        <a:solidFill>
          <a:srgbClr val="EC0E2E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5AF12-3262-491E-AB62-3EDAABF94371}">
      <dsp:nvSpPr>
        <dsp:cNvPr id="0" name=""/>
        <dsp:cNvSpPr/>
      </dsp:nvSpPr>
      <dsp:spPr>
        <a:xfrm>
          <a:off x="5385792" y="1080133"/>
          <a:ext cx="1346448" cy="309683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15" tIns="0" rIns="0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СПА+</a:t>
          </a:r>
        </a:p>
        <a:p>
          <a:pPr lvl="0" defTabSz="2889250"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385792" y="1080133"/>
        <a:ext cx="1346448" cy="309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B742A-6DE3-458C-AC66-164B6BD1CA6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404F-6B13-47AB-9265-E079E624E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404F-6B13-47AB-9265-E079E624E00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7DDFB9-B3D9-45AF-A4C1-596DC7D3E07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31F510-33F9-4CD7-BC01-076EA0AAC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-5680"/>
            <a:ext cx="7327776" cy="842392"/>
          </a:xfrm>
        </p:spPr>
        <p:txBody>
          <a:bodyPr/>
          <a:lstStyle/>
          <a:p>
            <a:pPr algn="r"/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ПСПбГМУ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им. акад. И.П. Павлова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Диагностический центр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Ramsay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Diagnostics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948264" y="303819"/>
            <a:ext cx="820925" cy="8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458" y="1549236"/>
            <a:ext cx="84146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Индивидуальные особенности кровоснабжения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фактор прогноза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латерального метастазирования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 раке прямой кишки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Захаренко А.А., Ананьева Н.И., Морозов А.Н.,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Беляев </a:t>
            </a:r>
            <a:r>
              <a:rPr lang="ru-RU" sz="2400" dirty="0"/>
              <a:t>М.А., Стаценко А.А</a:t>
            </a:r>
            <a:r>
              <a:rPr lang="ru-RU" sz="2400" dirty="0" smtClean="0"/>
              <a:t>., Ростовцева </a:t>
            </a:r>
            <a:r>
              <a:rPr lang="ru-RU" sz="2400" dirty="0"/>
              <a:t>Т.А</a:t>
            </a:r>
            <a:r>
              <a:rPr lang="ru-RU" sz="2400" dirty="0" smtClean="0"/>
              <a:t>. </a:t>
            </a:r>
            <a:endParaRPr lang="ru-RU" sz="2400" dirty="0"/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Санкт-Петербург, 2015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3537"/>
            <a:ext cx="916034" cy="669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8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1886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Некоторые анатомические исследования говорят о непостоянстве средней прямокишечной </a:t>
            </a:r>
            <a:r>
              <a:rPr lang="ru-RU" b="1" dirty="0" smtClean="0">
                <a:solidFill>
                  <a:srgbClr val="002060"/>
                </a:solidFill>
              </a:rPr>
              <a:t>артерии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24082" r="39677" b="69408"/>
          <a:stretch>
            <a:fillRect/>
          </a:stretch>
        </p:blipFill>
        <p:spPr bwMode="auto">
          <a:xfrm>
            <a:off x="323528" y="3429000"/>
            <a:ext cx="7704856" cy="6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3341" t="24161" r="55652" b="69507"/>
          <a:stretch>
            <a:fillRect/>
          </a:stretch>
        </p:blipFill>
        <p:spPr bwMode="auto">
          <a:xfrm>
            <a:off x="323528" y="1988840"/>
            <a:ext cx="7712788" cy="7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3244" t="24082" r="49986" b="69194"/>
          <a:stretch>
            <a:fillRect/>
          </a:stretch>
        </p:blipFill>
        <p:spPr bwMode="auto">
          <a:xfrm>
            <a:off x="323528" y="2708920"/>
            <a:ext cx="7704856" cy="68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7704856" cy="18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34428" y="41490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Используя рентгенологические методики: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4127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При аутопсии:</a:t>
            </a:r>
            <a:endParaRPr lang="ru-RU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8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073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При аутопсии: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5280" y="551275"/>
            <a:ext cx="8575036" cy="1908472"/>
            <a:chOff x="250574" y="836712"/>
            <a:chExt cx="8782795" cy="252028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244" t="24082" r="28835" b="51555"/>
            <a:stretch>
              <a:fillRect/>
            </a:stretch>
          </p:blipFill>
          <p:spPr bwMode="auto">
            <a:xfrm>
              <a:off x="250574" y="836712"/>
              <a:ext cx="8782795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524327" y="961763"/>
              <a:ext cx="147565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</a:rPr>
                <a:t>56,7%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339752" y="2100279"/>
              <a:ext cx="655272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1099024" y="4475297"/>
            <a:ext cx="7890778" cy="2222675"/>
            <a:chOff x="35496" y="1196752"/>
            <a:chExt cx="9033732" cy="25922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44" t="24082" r="28835" b="51555"/>
            <a:stretch>
              <a:fillRect/>
            </a:stretch>
          </p:blipFill>
          <p:spPr bwMode="auto">
            <a:xfrm>
              <a:off x="35496" y="1196752"/>
              <a:ext cx="903373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812360" y="1414517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</a:rPr>
                <a:t>12%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0645" y="2397809"/>
            <a:ext cx="7795324" cy="2207858"/>
            <a:chOff x="251520" y="3573016"/>
            <a:chExt cx="8784976" cy="320842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341" t="24161" r="28738" b="44832"/>
            <a:stretch>
              <a:fillRect/>
            </a:stretch>
          </p:blipFill>
          <p:spPr bwMode="auto">
            <a:xfrm>
              <a:off x="251520" y="3573016"/>
              <a:ext cx="8784976" cy="320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812360" y="3933005"/>
              <a:ext cx="122413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</a:rPr>
                <a:t>50%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5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85" y="836712"/>
            <a:ext cx="8928992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79715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ramond" pitchFamily="18" charset="0"/>
              </a:rPr>
              <a:t>СПА выявлена у 60 пациентов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(36%)</a:t>
            </a:r>
            <a:r>
              <a:rPr lang="ru-RU" sz="2400" b="1" dirty="0" smtClean="0">
                <a:latin typeface="Garamond" pitchFamily="18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sz="2400" b="1" dirty="0" smtClean="0">
                <a:latin typeface="Garamond" pitchFamily="18" charset="0"/>
              </a:rPr>
              <a:t>из них:</a:t>
            </a:r>
          </a:p>
          <a:p>
            <a:r>
              <a:rPr lang="ru-RU" sz="2400" b="1" dirty="0" smtClean="0">
                <a:latin typeface="Garamond" pitchFamily="18" charset="0"/>
              </a:rPr>
              <a:t>- 20 пациентов (1/3) - билатеральное расположение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(12%)</a:t>
            </a:r>
          </a:p>
          <a:p>
            <a:r>
              <a:rPr lang="ru-RU" sz="2400" b="1" dirty="0" smtClean="0">
                <a:latin typeface="Garamond" pitchFamily="18" charset="0"/>
              </a:rPr>
              <a:t>- 40 пациентов (2/3) - </a:t>
            </a:r>
            <a:r>
              <a:rPr lang="ru-RU" sz="2400" b="1" dirty="0" err="1" smtClean="0">
                <a:latin typeface="Garamond" pitchFamily="18" charset="0"/>
              </a:rPr>
              <a:t>унилатерально</a:t>
            </a:r>
            <a:r>
              <a:rPr lang="ru-RU" sz="2400" b="1" dirty="0" smtClean="0">
                <a:latin typeface="Garamond" pitchFamily="18" charset="0"/>
              </a:rPr>
              <a:t> с одной стороны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(24%)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866" y="3140968"/>
            <a:ext cx="8429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Ретроспективное исследование (окт.2010 – фев.2012)</a:t>
            </a:r>
          </a:p>
          <a:p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167 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пациентов </a:t>
            </a:r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с ГППЖ (средний возраст 64,7)</a:t>
            </a:r>
          </a:p>
          <a:p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КТ – ангиография 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+ прямая </a:t>
            </a:r>
            <a:r>
              <a:rPr lang="ru-RU" sz="2400" b="1" dirty="0" err="1" smtClean="0">
                <a:solidFill>
                  <a:srgbClr val="002060"/>
                </a:solidFill>
                <a:latin typeface="Garamond" pitchFamily="18" charset="0"/>
              </a:rPr>
              <a:t>артериография</a:t>
            </a:r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4" y="1073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Применяя рентгенологические методики: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4653136"/>
            <a:ext cx="8712968" cy="151216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5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Проблемные вопросы: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Возможно ли изучать индивидуальные анатомические особенности кровоснабжения прямой кишки, используя рентгенологические методики?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Какова вариабельность кровоснабжения прямой кишки?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Имеется ли закономерность наличия вариабельности кровоснабжения прямой кишки от пола, возраста пациента или наличия заболевания?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Существует ли разница в индивидуальных особенностях кровоснабжения между </a:t>
            </a:r>
            <a:r>
              <a:rPr lang="ru-RU" dirty="0" smtClean="0"/>
              <a:t>пациентами основной и </a:t>
            </a:r>
            <a:r>
              <a:rPr lang="ru-RU" smtClean="0"/>
              <a:t>контрольной групп</a:t>
            </a:r>
            <a:r>
              <a:rPr lang="ru-RU" smtClean="0"/>
              <a:t>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ДИЗАЙН ИССЛЕДОВАНИЯ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959686689"/>
              </p:ext>
            </p:extLst>
          </p:nvPr>
        </p:nvGraphicFramePr>
        <p:xfrm>
          <a:off x="0" y="1412776"/>
          <a:ext cx="46085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13095612"/>
              </p:ext>
            </p:extLst>
          </p:nvPr>
        </p:nvGraphicFramePr>
        <p:xfrm>
          <a:off x="4572000" y="1556792"/>
          <a:ext cx="42484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95536" y="1628800"/>
            <a:ext cx="5976664" cy="4752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		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dirty="0" smtClean="0">
                <a:latin typeface="+mj-lt"/>
                <a:ea typeface="+mj-ea"/>
                <a:cs typeface="+mj-cs"/>
              </a:rPr>
              <a:t>- 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локализация опухоли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T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N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M 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G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 уровень РЭА</a:t>
            </a:r>
            <a:endParaRPr lang="ru-RU" sz="3200" b="1" dirty="0">
              <a:latin typeface="+mj-lt"/>
              <a:ea typeface="+mj-ea"/>
              <a:cs typeface="+mj-cs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	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Основная группа больных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РЕЖИМЫ КОМПЬЮТЕРНОЙ ТОМОГРАФИИ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Компьютерная томография выполнялась на 64-срезовом рентгеновском компьютерном томографе </a:t>
            </a:r>
            <a:r>
              <a:rPr lang="en-US" dirty="0" err="1" smtClean="0"/>
              <a:t>Optina</a:t>
            </a:r>
            <a:r>
              <a:rPr lang="en-US" dirty="0" smtClean="0"/>
              <a:t> CT</a:t>
            </a:r>
            <a:r>
              <a:rPr lang="ru-RU" dirty="0" smtClean="0"/>
              <a:t> 660 </a:t>
            </a:r>
            <a:r>
              <a:rPr lang="en-US" dirty="0" smtClean="0"/>
              <a:t>Pro </a:t>
            </a:r>
            <a:r>
              <a:rPr lang="ru-RU" dirty="0" smtClean="0"/>
              <a:t>производства фирмы </a:t>
            </a:r>
            <a:r>
              <a:rPr lang="en-US" dirty="0" smtClean="0"/>
              <a:t>General Electric</a:t>
            </a:r>
            <a:r>
              <a:rPr lang="ru-RU" dirty="0" smtClean="0"/>
              <a:t>.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Исследование проводилось с внутривенным </a:t>
            </a:r>
            <a:r>
              <a:rPr lang="ru-RU" dirty="0" err="1" smtClean="0"/>
              <a:t>болюсным</a:t>
            </a:r>
            <a:r>
              <a:rPr lang="ru-RU" dirty="0" smtClean="0"/>
              <a:t> </a:t>
            </a:r>
            <a:r>
              <a:rPr lang="ru-RU" dirty="0" err="1" smtClean="0"/>
              <a:t>контрастированием</a:t>
            </a:r>
            <a:r>
              <a:rPr lang="ru-RU" dirty="0" smtClean="0"/>
              <a:t> препаратами </a:t>
            </a:r>
            <a:r>
              <a:rPr lang="ru-RU" dirty="0" err="1" smtClean="0"/>
              <a:t>Омнипак</a:t>
            </a:r>
            <a:r>
              <a:rPr lang="ru-RU" dirty="0" smtClean="0"/>
              <a:t> 350 или </a:t>
            </a:r>
            <a:r>
              <a:rPr lang="ru-RU" dirty="0" err="1" smtClean="0"/>
              <a:t>Ультравист</a:t>
            </a:r>
            <a:r>
              <a:rPr lang="ru-RU" dirty="0" smtClean="0"/>
              <a:t> 370 из расчета 1 мл контрастного вещества/1 кг массы тела исследуемого с толщиной среза 1,25 мм в артериальную фазу, используя режимы </a:t>
            </a:r>
            <a:r>
              <a:rPr lang="en-US" dirty="0" smtClean="0"/>
              <a:t>MIP</a:t>
            </a:r>
            <a:r>
              <a:rPr lang="ru-RU" dirty="0" smtClean="0"/>
              <a:t> (</a:t>
            </a:r>
            <a:r>
              <a:rPr lang="en-US" dirty="0" smtClean="0"/>
              <a:t>Max </a:t>
            </a:r>
            <a:r>
              <a:rPr lang="en-US" dirty="0" err="1" smtClean="0"/>
              <a:t>Intensitive</a:t>
            </a:r>
            <a:r>
              <a:rPr lang="en-US" dirty="0" smtClean="0"/>
              <a:t> Point</a:t>
            </a:r>
            <a:r>
              <a:rPr lang="ru-RU" dirty="0" smtClean="0"/>
              <a:t>) с толщиной среза от 20 мм и </a:t>
            </a:r>
            <a:r>
              <a:rPr lang="en-US" dirty="0" smtClean="0"/>
              <a:t>VRT</a:t>
            </a:r>
            <a:r>
              <a:rPr lang="ru-RU" dirty="0" smtClean="0"/>
              <a:t> (</a:t>
            </a:r>
            <a:r>
              <a:rPr lang="en-US" dirty="0" smtClean="0"/>
              <a:t>V</a:t>
            </a:r>
            <a:r>
              <a:rPr lang="ru-RU" dirty="0" err="1" smtClean="0"/>
              <a:t>olume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err="1" smtClean="0"/>
              <a:t>endering</a:t>
            </a: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err="1" smtClean="0"/>
              <a:t>echnique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5737009"/>
              </p:ext>
            </p:extLst>
          </p:nvPr>
        </p:nvGraphicFramePr>
        <p:xfrm>
          <a:off x="323528" y="1770572"/>
          <a:ext cx="8568951" cy="48267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09838"/>
                <a:gridCol w="1034578"/>
                <a:gridCol w="503438"/>
                <a:gridCol w="1014084"/>
                <a:gridCol w="570710"/>
                <a:gridCol w="939014"/>
                <a:gridCol w="429138"/>
                <a:gridCol w="936803"/>
                <a:gridCol w="431348"/>
              </a:tblGrid>
              <a:tr h="8172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Варианты отхождения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Билатерально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Унилатерально справа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Унилатерально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слева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Всего</a:t>
                      </a:r>
                    </a:p>
                  </a:txBody>
                  <a:tcPr marL="26742" marR="26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%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%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</a:tr>
              <a:tr h="1497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Отдельная ветвь переднего ствола внутренней подвздошной артерии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15,7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13,7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49,0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</a:tr>
              <a:tr h="1123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Ветвь </a:t>
                      </a:r>
                      <a:r>
                        <a:rPr lang="ru-RU" sz="1400" dirty="0"/>
                        <a:t>внутренней половой артерии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9,8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11,8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33,4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</a:tr>
              <a:tr h="748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Ветвь запирательной артерии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7,8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9,8</a:t>
                      </a:r>
                      <a:endParaRPr lang="ru-RU" sz="140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17,6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</a:tr>
              <a:tr h="195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Всего: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25,3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33,3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41,2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26742" marR="26742" marT="0" marB="0" anchor="ctr"/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7524328" y="3140968"/>
            <a:ext cx="1619672" cy="338437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886" y="1412776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Пациентов контрольной группы с визуализированной СПА - 34,1% (n=51)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86" y="406405"/>
            <a:ext cx="652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КОНТРОЛЬНАЯ ГРУППА БОЛЬНЫХ (</a:t>
            </a:r>
            <a:r>
              <a:rPr lang="en-US" b="1" dirty="0" smtClean="0">
                <a:solidFill>
                  <a:srgbClr val="002060"/>
                </a:solidFill>
              </a:rPr>
              <a:t>n=150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03848" y="6093296"/>
            <a:ext cx="4464496" cy="764704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688632" cy="281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07767" cy="270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640960" cy="504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Анатомические варианты средней прямокишечной артерии</a:t>
            </a:r>
            <a:endParaRPr lang="ru-RU" sz="20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74" y="908720"/>
            <a:ext cx="5656511" cy="4906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Анатомические варианты средней прямокишечной артерии</a:t>
            </a:r>
            <a:endParaRPr lang="ru-RU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55" y="260648"/>
            <a:ext cx="4766317" cy="19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740432" cy="193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913650" cy="210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17" y="4179412"/>
            <a:ext cx="4719500" cy="255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0" t="9085" r="25000" b="68879"/>
          <a:stretch/>
        </p:blipFill>
        <p:spPr bwMode="auto">
          <a:xfrm>
            <a:off x="3744446" y="2307970"/>
            <a:ext cx="5267543" cy="17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262" y="2060848"/>
            <a:ext cx="4016449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Частота встречаемости местных рецидивов РПК -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2 - 27%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6624736" cy="36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35615" cy="25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4572000" cy="11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Анатомический вариант </a:t>
            </a:r>
            <a:r>
              <a:rPr lang="ru-RU" sz="1600" b="1" dirty="0" err="1" smtClean="0">
                <a:solidFill>
                  <a:srgbClr val="C00000"/>
                </a:solidFill>
              </a:rPr>
              <a:t>анастомозирования</a:t>
            </a:r>
            <a:r>
              <a:rPr lang="ru-RU" sz="1600" b="1" dirty="0" smtClean="0">
                <a:solidFill>
                  <a:srgbClr val="C00000"/>
                </a:solidFill>
              </a:rPr>
              <a:t> средней и верхней прямокишечных артерий</a:t>
            </a:r>
            <a:endParaRPr lang="ru-RU" sz="16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9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" y="1412776"/>
            <a:ext cx="90641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Анатомический вариант кровоснабжения за счет верхней прямокишечной артерий</a:t>
            </a:r>
            <a:endParaRPr lang="ru-RU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65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886" y="406405"/>
            <a:ext cx="6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ОСНОВНАЯ ГРУППА БОЛЬНЫХ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(n=175)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8007655"/>
              </p:ext>
            </p:extLst>
          </p:nvPr>
        </p:nvGraphicFramePr>
        <p:xfrm>
          <a:off x="179512" y="1484784"/>
          <a:ext cx="8784977" cy="511919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376264"/>
                <a:gridCol w="1080120"/>
                <a:gridCol w="504056"/>
                <a:gridCol w="1224136"/>
                <a:gridCol w="612715"/>
                <a:gridCol w="1115477"/>
                <a:gridCol w="559278"/>
                <a:gridCol w="741458"/>
                <a:gridCol w="571473"/>
              </a:tblGrid>
              <a:tr h="290785">
                <a:tc gridSpan="9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Пациентов основной группы с визуализированной СПА - 30,3% (n=53)</a:t>
                      </a:r>
                      <a:endParaRPr lang="ru-RU" sz="1400" b="0" dirty="0">
                        <a:solidFill>
                          <a:srgbClr val="C00000"/>
                        </a:solidFill>
                      </a:endParaRPr>
                    </a:p>
                  </a:txBody>
                  <a:tcPr marL="56009" marR="560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7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Варианты отхождения</a:t>
                      </a:r>
                      <a:endParaRPr lang="ru-RU" sz="14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Билатерально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Унилатерально справа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Унилатерально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слева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 число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Абс. число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 число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 число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</a:tr>
              <a:tr h="14119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Отдельная ветвь переднего ствола внутренней подвздошной артерии</a:t>
                      </a:r>
                      <a:endParaRPr lang="ru-RU" sz="14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17,0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24,6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50,9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</a:tr>
              <a:tr h="847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Ветвь </a:t>
                      </a:r>
                      <a:r>
                        <a:rPr lang="ru-RU" sz="1400" b="0" dirty="0">
                          <a:effectLst/>
                        </a:rPr>
                        <a:t>внутренней половой артерии</a:t>
                      </a:r>
                      <a:endParaRPr lang="ru-RU" sz="14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11,3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26,4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</a:tr>
              <a:tr h="847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Ветвь запирательной артерии</a:t>
                      </a:r>
                      <a:endParaRPr lang="ru-RU" sz="14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11,3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22,7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</a:tr>
              <a:tr h="442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Всего:</a:t>
                      </a:r>
                      <a:endParaRPr lang="ru-RU" sz="14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17,0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35,8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47,2</a:t>
                      </a:r>
                      <a:endParaRPr lang="ru-RU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6009" marR="56009" marT="0" marB="0" anchor="ctr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7596336" y="6165304"/>
            <a:ext cx="787303" cy="5760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44408" y="3573016"/>
            <a:ext cx="787303" cy="5760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6093296"/>
            <a:ext cx="787303" cy="5760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1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6" y="-171400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Частота и характер выявляемости СПА в обеих группах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908720"/>
          <a:ext cx="7128793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83"/>
                <a:gridCol w="2366683"/>
                <a:gridCol w="2395427"/>
              </a:tblGrid>
              <a:tr h="763243"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Выявлены</a:t>
                      </a:r>
                      <a:r>
                        <a:rPr lang="ru-RU" baseline="0" dirty="0" smtClean="0"/>
                        <a:t> СПА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Контрольная группа (</a:t>
                      </a:r>
                      <a:r>
                        <a:rPr lang="en-US" dirty="0" smtClean="0"/>
                        <a:t>150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группа</a:t>
                      </a:r>
                      <a:r>
                        <a:rPr lang="en-US" baseline="0" dirty="0" smtClean="0"/>
                        <a:t> (175)</a:t>
                      </a:r>
                      <a:endParaRPr lang="ru-RU" dirty="0"/>
                    </a:p>
                  </a:txBody>
                  <a:tcPr/>
                </a:tc>
              </a:tr>
              <a:tr h="76324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Всего,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633753">
                <a:tc>
                  <a:txBody>
                    <a:bodyPr/>
                    <a:lstStyle/>
                    <a:p>
                      <a:r>
                        <a:rPr lang="ru-RU" dirty="0" smtClean="0"/>
                        <a:t>- билатерально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(25,5%)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9(17,0%)</a:t>
                      </a:r>
                      <a:endParaRPr lang="ru-RU" dirty="0"/>
                    </a:p>
                  </a:txBody>
                  <a:tcPr/>
                </a:tc>
              </a:tr>
              <a:tr h="695613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унилатерально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(74,5%)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(83,0%)</a:t>
                      </a:r>
                      <a:endParaRPr lang="ru-RU" dirty="0"/>
                    </a:p>
                  </a:txBody>
                  <a:tcPr/>
                </a:tc>
              </a:tr>
              <a:tr h="744547">
                <a:tc>
                  <a:txBody>
                    <a:bodyPr/>
                    <a:lstStyle/>
                    <a:p>
                      <a:r>
                        <a:rPr lang="ru-RU" dirty="0" smtClean="0"/>
                        <a:t>- ветвь внутренней половой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(33,3%)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(26,4%)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- ветвь</a:t>
                      </a:r>
                      <a:r>
                        <a:rPr lang="ru-RU" baseline="0" dirty="0" smtClean="0"/>
                        <a:t> внутренней подвздошной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(49,0%)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(51,0%)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- ветвь запирательной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(17,7%)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12(22,6)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03848" y="3068960"/>
            <a:ext cx="4608512" cy="43204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4581128"/>
            <a:ext cx="4608512" cy="43204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7700911"/>
              </p:ext>
            </p:extLst>
          </p:nvPr>
        </p:nvGraphicFramePr>
        <p:xfrm>
          <a:off x="539552" y="1556792"/>
          <a:ext cx="8352930" cy="511517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70307"/>
                <a:gridCol w="963015"/>
                <a:gridCol w="715150"/>
                <a:gridCol w="1426898"/>
                <a:gridCol w="1071024"/>
                <a:gridCol w="1071024"/>
                <a:gridCol w="535512"/>
              </a:tblGrid>
              <a:tr h="417855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Пациенты с клинически пораженными латеральными лимфатическими узлами (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=37)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39584" marR="39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2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Локализация латеральных лимфатических узлов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Билатерально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Унилатерально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справа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Унилатерально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слева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%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%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Абс. число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%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</a:tr>
              <a:tr h="1549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/>
                        <a:t>дистальная часть внутренней подвздошной артерии (вдоль средней прямокишечной артерии)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8,1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8,1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/>
                        <a:t>по ходу внутренней подвздошной артерии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10,8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19,0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27,0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/>
                        <a:t>в запирательном пространстве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5,4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8,1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13,5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</a:tr>
              <a:tr h="4178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Всего: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16,2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</a:t>
                      </a:r>
                      <a:endParaRPr lang="ru-RU" sz="140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35,2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18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48,6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39584" marR="39584" marT="0" marB="0"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8172400" y="6165304"/>
            <a:ext cx="971600" cy="69269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6237312"/>
            <a:ext cx="1296144" cy="62068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443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ОСНОВНАЯ ГРУППА БОЛЬНЫХ</a:t>
            </a:r>
            <a:r>
              <a:rPr lang="en-US" b="1" dirty="0" smtClean="0">
                <a:solidFill>
                  <a:srgbClr val="002060"/>
                </a:solidFill>
              </a:rPr>
              <a:t> (n=175)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3928" y="6237312"/>
            <a:ext cx="1008112" cy="62068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5928" y="4877544"/>
            <a:ext cx="2520280" cy="93610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772816"/>
          <a:ext cx="82809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16632"/>
            <a:ext cx="8640960" cy="87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Пациенты с клинически пораженными латеральными лимфатическими узлами (ЛЛУ) (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ru-RU" b="1" dirty="0" smtClean="0">
                <a:solidFill>
                  <a:srgbClr val="C00000"/>
                </a:solidFill>
              </a:rPr>
              <a:t>=37)</a:t>
            </a:r>
            <a:endParaRPr lang="ru-RU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02128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/>
                <a:cs typeface="Times New Roman"/>
              </a:rPr>
              <a:t>МЛУ – МЕЗОРЕКТАЛЬНЫЕ ЛИМФАТИЧЕСКИЕ УЗЛЫ</a:t>
            </a:r>
            <a:endParaRPr lang="ru-RU" sz="1600" b="1" dirty="0">
              <a:solidFill>
                <a:srgbClr val="C00000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8" y="764704"/>
            <a:ext cx="4945679" cy="409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ДИССЕРТАЦИЯ\МАТЕРИАЛЫ\ПАЦИЕНТЫ\SEMENOVA_E_K\se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43"/>
          <a:stretch/>
        </p:blipFill>
        <p:spPr bwMode="auto">
          <a:xfrm>
            <a:off x="3851919" y="2708920"/>
            <a:ext cx="5162131" cy="367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012160" y="5085184"/>
            <a:ext cx="288032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57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ихаил\Desktop\ln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27" r="8265" b="11615"/>
          <a:stretch/>
        </p:blipFill>
        <p:spPr bwMode="auto">
          <a:xfrm>
            <a:off x="323528" y="1700808"/>
            <a:ext cx="432048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C:\Users\Михаил\Desktop\se0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2717165" cy="2717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339752" y="3356992"/>
            <a:ext cx="340901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>
            <a:off x="7524328" y="3140968"/>
            <a:ext cx="310042" cy="418021"/>
          </a:xfrm>
          <a:prstGeom prst="teardrop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6124268" y="941449"/>
            <a:ext cx="144016" cy="2160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1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Прогностические факторы  развития </a:t>
            </a:r>
            <a:r>
              <a:rPr lang="ru-RU" b="1" dirty="0">
                <a:solidFill>
                  <a:srgbClr val="002060"/>
                </a:solidFill>
              </a:rPr>
              <a:t>латерального </a:t>
            </a:r>
            <a:r>
              <a:rPr lang="ru-RU" b="1" dirty="0" smtClean="0">
                <a:solidFill>
                  <a:srgbClr val="002060"/>
                </a:solidFill>
              </a:rPr>
              <a:t>метастазирования: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611560" y="3645024"/>
          <a:ext cx="8352928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1196752"/>
            <a:ext cx="115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C00000"/>
                </a:solidFill>
                <a:latin typeface="Constantia" pitchFamily="18" charset="0"/>
              </a:rPr>
              <a:t>!</a:t>
            </a:r>
            <a:endParaRPr lang="ru-RU" sz="12000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52128" y="908720"/>
            <a:ext cx="6732240" cy="4352032"/>
            <a:chOff x="1152128" y="908720"/>
            <a:chExt cx="6732240" cy="4352032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1152128" y="908720"/>
            <a:ext cx="6732240" cy="4352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 rot="20412064">
              <a:off x="2635157" y="2228185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ФАКТОРЫ РИСКА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88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04664"/>
          <a:ext cx="8784976" cy="2510562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514261"/>
                <a:gridCol w="1354641"/>
                <a:gridCol w="1560211"/>
                <a:gridCol w="1621710"/>
                <a:gridCol w="1734153"/>
              </a:tblGrid>
              <a:tr h="530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Параметр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Обозначение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в формуле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Обозначения коэффициентов в формуле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Коэффициент уравнения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Прогностическая значимость (ранг)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9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Локализация опухоли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Х1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А1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22,69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Поражение </a:t>
                      </a:r>
                      <a:r>
                        <a:rPr lang="ru-RU" sz="1050" dirty="0" err="1"/>
                        <a:t>мезоректальных</a:t>
                      </a:r>
                      <a:r>
                        <a:rPr lang="ru-RU" sz="1050" dirty="0"/>
                        <a:t> лимфатических узлов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Х2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А2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1,24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Уровень РЭА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Х3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А3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21,23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5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Наличие СПА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Х4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А4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26,03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Степень местного распространения опухоли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Х5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А5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1,10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3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Константа</a:t>
                      </a:r>
                      <a:endParaRPr lang="ru-RU" sz="10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В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В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-94,85</a:t>
                      </a: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4" y="2996952"/>
            <a:ext cx="5112568" cy="307777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+mj-lt"/>
                <a:ea typeface="Times New Roman" pitchFamily="18" charset="0"/>
              </a:rPr>
              <a:t>Ψ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= А1*Х1 + А2*Х2 + А3*Х3 + А4*Х4 + А5*Х5 </a:t>
            </a:r>
            <a:r>
              <a:rPr lang="ru-RU" sz="1400" dirty="0" smtClean="0">
                <a:latin typeface="+mj-lt"/>
                <a:ea typeface="Times New Roman" pitchFamily="18" charset="0"/>
              </a:rPr>
              <a:t>+ </a:t>
            </a:r>
            <a:r>
              <a:rPr lang="ru-RU" sz="1400" dirty="0" smtClean="0">
                <a:latin typeface="+mj-lt"/>
                <a:ea typeface="Times New Roman" pitchFamily="18" charset="0"/>
              </a:rPr>
              <a:t>В</a:t>
            </a:r>
            <a:endParaRPr lang="ru-RU" sz="1400" dirty="0" smtClean="0"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3789040"/>
            <a:ext cx="2987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-2,94 – риск менее 5 %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0 – риск менее 50%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&gt;0 – риск более 50%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&gt; 2,94 – риск более 95%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Коэффициенты уравнения для логистической функции 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Ψ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92494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Формула для вычисления риска (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Ψ</a:t>
            </a:r>
            <a:r>
              <a:rPr lang="ru-RU" sz="1400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01008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Получение результата: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707904" y="3410622"/>
            <a:ext cx="4320480" cy="287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68552" cy="75895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</a:rPr>
              <a:t>Частота </a:t>
            </a:r>
            <a:r>
              <a:rPr lang="ru-RU" sz="1400" b="1" dirty="0" err="1" smtClean="0">
                <a:solidFill>
                  <a:srgbClr val="002060"/>
                </a:solidFill>
              </a:rPr>
              <a:t>рецидивирования</a:t>
            </a:r>
            <a:r>
              <a:rPr lang="ru-RU" sz="1400" b="1" dirty="0" smtClean="0">
                <a:solidFill>
                  <a:srgbClr val="002060"/>
                </a:solidFill>
              </a:rPr>
              <a:t> при РПК в зависимости от видов лечения и времени наблюдения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783463" cy="49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419872" y="1916832"/>
            <a:ext cx="1152128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5013176"/>
            <a:ext cx="792088" cy="5760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382144" cy="8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4400" cy="62068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Свойства модели: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628800"/>
          <a:ext cx="7488832" cy="4392488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5060020"/>
                <a:gridCol w="2428812"/>
              </a:tblGrid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Чувствительность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</a:rPr>
                        <a:t>91,9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Специфичность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</a:rPr>
                        <a:t>97,8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Диагн</a:t>
                      </a:r>
                      <a:r>
                        <a:rPr lang="ru-RU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точность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</a:rPr>
                        <a:t>96,6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58064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/>
              <a:t>Не выявлено различий между частотой встречаемости и анатомическими особенностями у пациентов контрольной и основных групп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/>
              <a:t>Факторы возраста, пола, а также факт наличия или отсутствие опухолевого поражения прямой кишки являются </a:t>
            </a:r>
            <a:r>
              <a:rPr lang="ru-RU" sz="2000" b="1" dirty="0" err="1" smtClean="0"/>
              <a:t>прогностически</a:t>
            </a:r>
            <a:r>
              <a:rPr lang="ru-RU" sz="2000" b="1" dirty="0" smtClean="0"/>
              <a:t> не значимыми (</a:t>
            </a:r>
            <a:r>
              <a:rPr lang="en-US" sz="2000" b="1" dirty="0" smtClean="0"/>
              <a:t>p</a:t>
            </a:r>
            <a:r>
              <a:rPr lang="ru-RU" sz="2000" b="1" dirty="0" smtClean="0"/>
              <a:t>≥0,05). Наличие или отсутствие СПА, равно как и варианты ее ветвления необходимо рассматривать как индивидуальный вариант развития сосудистой анатомии человека.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70,8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/>
              <a:t> </a:t>
            </a:r>
            <a:r>
              <a:rPr lang="ru-RU" sz="2000" b="1" dirty="0" smtClean="0"/>
              <a:t>пациентов </a:t>
            </a:r>
            <a:r>
              <a:rPr lang="ru-RU" sz="2000" b="1" dirty="0"/>
              <a:t>основной группы, у которых была обнаружена СПА, имели латеральные метастазы на стороне обнаруженной </a:t>
            </a:r>
            <a:r>
              <a:rPr lang="ru-RU" sz="2000" b="1" dirty="0" smtClean="0"/>
              <a:t>артерии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/>
              <a:t>среди </a:t>
            </a:r>
            <a:r>
              <a:rPr lang="ru-RU" sz="2000" b="1" dirty="0"/>
              <a:t>больных с определяемыми латеральными метастазами, наличие СПА  доказано рентгенологически у </a:t>
            </a:r>
            <a:r>
              <a:rPr lang="ru-RU" sz="2000" b="1" dirty="0">
                <a:solidFill>
                  <a:srgbClr val="FF0000"/>
                </a:solidFill>
              </a:rPr>
              <a:t>91,8%</a:t>
            </a:r>
            <a:r>
              <a:rPr lang="ru-RU" sz="2000" b="1" dirty="0"/>
              <a:t> больных на стороне поражения. </a:t>
            </a:r>
            <a:endParaRPr lang="ru-RU" sz="2000" b="1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ru-RU" dirty="0"/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2656"/>
            <a:ext cx="6799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РЕЗУЛЬТАТЫ: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34400" cy="3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РЕЗУЛЬТАТЫ: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77500" lnSpcReduction="20000"/>
          </a:bodyPr>
          <a:lstStyle/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/>
              <a:t>частота латерального метастазирования достоверно связана с такими факторами как степень местного распространения опухоли, наличие средней прямокишечной артерии на стороне поражения латеральной группы лимфатических узлов, поражение </a:t>
            </a:r>
            <a:r>
              <a:rPr lang="ru-RU" b="1" dirty="0" err="1" smtClean="0"/>
              <a:t>мезоректальных</a:t>
            </a:r>
            <a:r>
              <a:rPr lang="ru-RU" b="1" dirty="0" smtClean="0"/>
              <a:t> лимфатических узлов, локализация опухоли в </a:t>
            </a:r>
            <a:r>
              <a:rPr lang="ru-RU" b="1" dirty="0" err="1" smtClean="0"/>
              <a:t>нижнеампулярном</a:t>
            </a:r>
            <a:r>
              <a:rPr lang="ru-RU" b="1" dirty="0" smtClean="0"/>
              <a:t> отделе прямой кишки (</a:t>
            </a:r>
            <a:r>
              <a:rPr lang="en-US" b="1" dirty="0" smtClean="0"/>
              <a:t>p</a:t>
            </a:r>
            <a:r>
              <a:rPr lang="ru-RU" b="1" dirty="0" smtClean="0"/>
              <a:t>&lt;0,05)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ru-RU" b="1" dirty="0" smtClean="0"/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/>
              <a:t>комплексная модель оценки  риска появления латеральных метастазов, сделанная на основе полученной модели </a:t>
            </a:r>
            <a:r>
              <a:rPr lang="ru-RU" b="1" dirty="0" err="1" smtClean="0"/>
              <a:t>логистической</a:t>
            </a:r>
            <a:r>
              <a:rPr lang="ru-RU" b="1" dirty="0" smtClean="0"/>
              <a:t> регрессии с использованием выделенных показателей обладает чувствительностью </a:t>
            </a:r>
            <a:r>
              <a:rPr lang="ru-RU" b="1" dirty="0" smtClean="0">
                <a:solidFill>
                  <a:srgbClr val="FF0000"/>
                </a:solidFill>
              </a:rPr>
              <a:t>91,9%</a:t>
            </a:r>
            <a:r>
              <a:rPr lang="ru-RU" b="1" dirty="0" smtClean="0"/>
              <a:t>, специфичностью </a:t>
            </a:r>
            <a:r>
              <a:rPr lang="ru-RU" b="1" dirty="0" smtClean="0">
                <a:solidFill>
                  <a:srgbClr val="FF0000"/>
                </a:solidFill>
              </a:rPr>
              <a:t>97,8%</a:t>
            </a:r>
            <a:r>
              <a:rPr lang="ru-RU" b="1" dirty="0" smtClean="0"/>
              <a:t>, диагностической точностью </a:t>
            </a:r>
            <a:r>
              <a:rPr lang="ru-RU" b="1" dirty="0" smtClean="0">
                <a:solidFill>
                  <a:srgbClr val="FF0000"/>
                </a:solidFill>
              </a:rPr>
              <a:t>96,6%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9521" y="1844824"/>
            <a:ext cx="7848872" cy="372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Выявление средней прямокишечной артерии рентгенологическими методами может </a:t>
            </a:r>
            <a:r>
              <a:rPr lang="ru-RU" sz="2000" b="1" dirty="0" smtClean="0">
                <a:solidFill>
                  <a:srgbClr val="002060"/>
                </a:solidFill>
              </a:rPr>
              <a:t>служить </a:t>
            </a:r>
            <a:r>
              <a:rPr lang="ru-RU" sz="2000" b="1" dirty="0">
                <a:solidFill>
                  <a:srgbClr val="002060"/>
                </a:solidFill>
              </a:rPr>
              <a:t>важным прогностическим фактором развития латерального метастазирования у </a:t>
            </a:r>
            <a:r>
              <a:rPr lang="ru-RU" sz="2000" b="1" dirty="0" smtClean="0">
                <a:solidFill>
                  <a:srgbClr val="002060"/>
                </a:solidFill>
              </a:rPr>
              <a:t>пациентов </a:t>
            </a:r>
            <a:r>
              <a:rPr lang="ru-RU" sz="2000" b="1" dirty="0">
                <a:solidFill>
                  <a:srgbClr val="002060"/>
                </a:solidFill>
              </a:rPr>
              <a:t>со злокачественными опухолями прямой </a:t>
            </a:r>
            <a:r>
              <a:rPr lang="ru-RU" sz="2000" b="1" dirty="0" smtClean="0">
                <a:solidFill>
                  <a:srgbClr val="002060"/>
                </a:solidFill>
              </a:rPr>
              <a:t>кишки, </a:t>
            </a:r>
            <a:r>
              <a:rPr lang="ru-RU" sz="2000" b="1" dirty="0">
                <a:solidFill>
                  <a:srgbClr val="002060"/>
                </a:solidFill>
              </a:rPr>
              <a:t>что существенно может влиять на выбор тактики лечения, особенно пациентов с начальными стадиями </a:t>
            </a:r>
            <a:r>
              <a:rPr lang="ru-RU" sz="2000" b="1" dirty="0" smtClean="0">
                <a:solidFill>
                  <a:srgbClr val="002060"/>
                </a:solidFill>
              </a:rPr>
              <a:t>заболевания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81" y="4581128"/>
            <a:ext cx="552450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3727" y="18448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b="1" spc="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96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82428" y="71199"/>
            <a:ext cx="8861866" cy="4572522"/>
            <a:chOff x="-3771" y="6404"/>
            <a:chExt cx="82137" cy="49387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527"/>
            <a:stretch>
              <a:fillRect/>
            </a:stretch>
          </p:blipFill>
          <p:spPr bwMode="auto">
            <a:xfrm>
              <a:off x="-3771" y="6404"/>
              <a:ext cx="32645" cy="49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841" y="7237"/>
              <a:ext cx="49525" cy="3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marR="0" lvl="0" indent="-28575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¬"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Восходящий путь лимфооттока от прямой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кишки: </a:t>
              </a:r>
            </a:p>
            <a:p>
              <a:pPr marR="0" lvl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I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. Параректальные лимфатические узлы (узлы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Герота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);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II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. Лимфатические узлы вдоль верхней прямокишечной артерии;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III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. Лимфатические узлы вдоль нижней брыжеечной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артерии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068"/>
          <a:stretch/>
        </p:blipFill>
        <p:spPr bwMode="auto">
          <a:xfrm>
            <a:off x="5705273" y="2230066"/>
            <a:ext cx="2971183" cy="462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428" y="4570161"/>
            <a:ext cx="5607399" cy="2099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Нисходящий путь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лимфооттока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от прямой кишки: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  <a:sym typeface="Symbol"/>
              </a:rPr>
              <a:t>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 Параректальные лимфатические узлы (узлы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Герота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);</a:t>
            </a:r>
          </a:p>
          <a:p>
            <a:pPr marL="0" marR="0" lvl="0" indent="0" algn="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 Лимфатические узлы вдоль дистальной части внутренних подвздошных артерий;</a:t>
            </a:r>
          </a:p>
          <a:p>
            <a:pPr marL="0" marR="0" lvl="0" indent="0" algn="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 Паховые лимфатические узлы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8092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err="1" smtClean="0">
                <a:solidFill>
                  <a:srgbClr val="0070C0"/>
                </a:solidFill>
              </a:rPr>
              <a:t>Одарюк</a:t>
            </a:r>
            <a:r>
              <a:rPr lang="ru-RU" sz="1000" dirty="0" smtClean="0">
                <a:solidFill>
                  <a:srgbClr val="0070C0"/>
                </a:solidFill>
              </a:rPr>
              <a:t> Т.С., Воробьев Г.И., </a:t>
            </a:r>
            <a:r>
              <a:rPr lang="ru-RU" sz="1000" dirty="0" err="1" smtClean="0">
                <a:solidFill>
                  <a:srgbClr val="0070C0"/>
                </a:solidFill>
              </a:rPr>
              <a:t>Шелыгин</a:t>
            </a:r>
            <a:r>
              <a:rPr lang="ru-RU" sz="1000" dirty="0" smtClean="0">
                <a:solidFill>
                  <a:srgbClr val="0070C0"/>
                </a:solidFill>
              </a:rPr>
              <a:t> Ю.А. Хирургия рака прямой кишки. – М.: ООО «</a:t>
            </a:r>
            <a:r>
              <a:rPr lang="ru-RU" sz="1000" dirty="0" err="1" smtClean="0">
                <a:solidFill>
                  <a:srgbClr val="0070C0"/>
                </a:solidFill>
              </a:rPr>
              <a:t>Дедалус</a:t>
            </a:r>
            <a:r>
              <a:rPr lang="ru-RU" sz="1000" dirty="0" smtClean="0">
                <a:solidFill>
                  <a:srgbClr val="0070C0"/>
                </a:solidFill>
              </a:rPr>
              <a:t>», 2005. – 256 с.</a:t>
            </a:r>
            <a:endParaRPr lang="ru-RU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8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420"/>
          <a:stretch/>
        </p:blipFill>
        <p:spPr bwMode="auto">
          <a:xfrm>
            <a:off x="136600" y="116632"/>
            <a:ext cx="4219376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55976" y="4221088"/>
            <a:ext cx="4644008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3"/>
                </a:solidFill>
              </a:rPr>
              <a:t>Частота латерального метастазирования встречается </a:t>
            </a:r>
            <a:r>
              <a:rPr lang="ru-RU" sz="2400" dirty="0" smtClean="0">
                <a:solidFill>
                  <a:schemeClr val="accent3"/>
                </a:solidFill>
              </a:rPr>
              <a:t>в  </a:t>
            </a:r>
            <a:r>
              <a:rPr lang="ru-RU" sz="2400" b="1" dirty="0" smtClean="0">
                <a:solidFill>
                  <a:srgbClr val="FF0000"/>
                </a:solidFill>
              </a:rPr>
              <a:t>8 - 18% </a:t>
            </a:r>
            <a:r>
              <a:rPr lang="ru-RU" sz="2400" dirty="0" smtClean="0">
                <a:solidFill>
                  <a:schemeClr val="accent3"/>
                </a:solidFill>
              </a:rPr>
              <a:t>случаев</a:t>
            </a:r>
          </a:p>
          <a:p>
            <a:pPr algn="r"/>
            <a:r>
              <a:rPr lang="fi-FI" sz="1400" dirty="0" smtClean="0">
                <a:solidFill>
                  <a:schemeClr val="accent3"/>
                </a:solidFill>
              </a:rPr>
              <a:t>(Hida J., 1996</a:t>
            </a:r>
            <a:r>
              <a:rPr lang="ru-RU" sz="1400" dirty="0" smtClean="0">
                <a:solidFill>
                  <a:schemeClr val="accent3"/>
                </a:solidFill>
              </a:rPr>
              <a:t>, </a:t>
            </a:r>
            <a:r>
              <a:rPr lang="fi-FI" sz="1400" dirty="0" smtClean="0">
                <a:solidFill>
                  <a:schemeClr val="accent3"/>
                </a:solidFill>
              </a:rPr>
              <a:t>Moriya Y., 1997</a:t>
            </a:r>
            <a:r>
              <a:rPr lang="ru-RU" sz="1400" dirty="0" smtClean="0">
                <a:solidFill>
                  <a:schemeClr val="accent3"/>
                </a:solidFill>
              </a:rPr>
              <a:t>; </a:t>
            </a:r>
            <a:r>
              <a:rPr lang="fi-FI" sz="1400" dirty="0" smtClean="0">
                <a:solidFill>
                  <a:schemeClr val="accent3"/>
                </a:solidFill>
              </a:rPr>
              <a:t>Morita T., 2003</a:t>
            </a:r>
            <a:r>
              <a:rPr lang="ru-RU" sz="1400" dirty="0">
                <a:solidFill>
                  <a:schemeClr val="accent3"/>
                </a:solidFill>
              </a:rPr>
              <a:t>)</a:t>
            </a:r>
            <a:endParaRPr lang="fi-FI" sz="1400" dirty="0" smtClean="0"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4046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Symbol"/>
              <a:buChar char="¬"/>
            </a:pPr>
            <a:r>
              <a:rPr lang="ru-RU" dirty="0" smtClean="0"/>
              <a:t>Латеральный </a:t>
            </a:r>
            <a:r>
              <a:rPr lang="ru-RU" dirty="0"/>
              <a:t>путь </a:t>
            </a:r>
            <a:r>
              <a:rPr lang="ru-RU" dirty="0" err="1"/>
              <a:t>лимфооттока</a:t>
            </a:r>
            <a:r>
              <a:rPr lang="ru-RU" dirty="0"/>
              <a:t> от прямой </a:t>
            </a:r>
            <a:r>
              <a:rPr lang="ru-RU" dirty="0" smtClean="0"/>
              <a:t>кишки:</a:t>
            </a:r>
          </a:p>
          <a:p>
            <a:pPr marL="285750" indent="-285750">
              <a:buFont typeface="Symbol"/>
              <a:buChar char="¬"/>
            </a:pPr>
            <a:endParaRPr lang="ru-RU" dirty="0" smtClean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I. Параректальные </a:t>
            </a:r>
            <a:r>
              <a:rPr lang="ru-RU" dirty="0" smtClean="0"/>
              <a:t>лимфатические </a:t>
            </a:r>
            <a:r>
              <a:rPr lang="ru-RU" dirty="0"/>
              <a:t>узлы (узлы </a:t>
            </a:r>
            <a:r>
              <a:rPr lang="ru-RU" dirty="0" err="1"/>
              <a:t>Герота</a:t>
            </a:r>
            <a:r>
              <a:rPr lang="ru-RU" dirty="0"/>
              <a:t>);</a:t>
            </a:r>
          </a:p>
          <a:p>
            <a:pPr>
              <a:lnSpc>
                <a:spcPct val="150000"/>
              </a:lnSpc>
            </a:pPr>
            <a:r>
              <a:rPr lang="ru-RU" dirty="0"/>
              <a:t>II. Лимфатические узлы вдоль внутренних подвздошных </a:t>
            </a:r>
            <a:r>
              <a:rPr lang="ru-RU" dirty="0" smtClean="0"/>
              <a:t>артерий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/>
              <a:t>III. Лимфатические области </a:t>
            </a:r>
            <a:r>
              <a:rPr lang="ru-RU" dirty="0" smtClean="0"/>
              <a:t>узлы </a:t>
            </a:r>
            <a:r>
              <a:rPr lang="ru-RU" dirty="0"/>
              <a:t>запирательной ямки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594928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err="1" smtClean="0"/>
              <a:t>Одарюк</a:t>
            </a:r>
            <a:r>
              <a:rPr lang="ru-RU" sz="1000" dirty="0" smtClean="0"/>
              <a:t> Т.С., Воробьев Г.И., </a:t>
            </a:r>
            <a:r>
              <a:rPr lang="ru-RU" sz="1000" dirty="0" err="1" smtClean="0"/>
              <a:t>Шелыгин</a:t>
            </a:r>
            <a:r>
              <a:rPr lang="ru-RU" sz="1000" dirty="0" smtClean="0"/>
              <a:t> Ю.А. Хирургия рака прямой кишки. – М.: ООО «</a:t>
            </a:r>
            <a:r>
              <a:rPr lang="ru-RU" sz="1000" dirty="0" err="1" smtClean="0"/>
              <a:t>Дедалус</a:t>
            </a:r>
            <a:r>
              <a:rPr lang="ru-RU" sz="1000" dirty="0" smtClean="0"/>
              <a:t>», 2005. – 256 с.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4155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627784" y="4725144"/>
            <a:ext cx="6272916" cy="1944216"/>
            <a:chOff x="0" y="1916832"/>
            <a:chExt cx="9144000" cy="25202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1916832"/>
              <a:ext cx="9144000" cy="2520280"/>
              <a:chOff x="527901" y="4464942"/>
              <a:chExt cx="8088198" cy="194172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788" t="5416" r="5707" b="5416"/>
              <a:stretch/>
            </p:blipFill>
            <p:spPr bwMode="auto">
              <a:xfrm>
                <a:off x="527901" y="5229200"/>
                <a:ext cx="8088198" cy="1177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301" r="7626" b="9353"/>
              <a:stretch/>
            </p:blipFill>
            <p:spPr bwMode="auto">
              <a:xfrm>
                <a:off x="527901" y="4464942"/>
                <a:ext cx="8088198" cy="682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Овал 10"/>
            <p:cNvSpPr/>
            <p:nvPr/>
          </p:nvSpPr>
          <p:spPr>
            <a:xfrm>
              <a:off x="3545886" y="3382332"/>
              <a:ext cx="2052228" cy="1054780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652120" y="3290318"/>
              <a:ext cx="2052228" cy="1054780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0192" y="116632"/>
            <a:ext cx="2645442" cy="3456384"/>
            <a:chOff x="-412916" y="33530"/>
            <a:chExt cx="3472748" cy="4061452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9" y="33530"/>
              <a:ext cx="2995233" cy="406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-412916" y="1741989"/>
              <a:ext cx="3472748" cy="1962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Investigators: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Wendy </a:t>
              </a:r>
              <a:r>
                <a:rPr lang="en-US" sz="900" dirty="0" err="1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Bruening</a:t>
              </a:r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, Ph.D.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Nancy Sullivan, B.A.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Emily Carter Paulson, M.D., M.S.C.E.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Hanna </a:t>
              </a:r>
              <a:r>
                <a:rPr lang="en-US" sz="900" dirty="0" err="1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Zafar</a:t>
              </a:r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, M.D., M.H.S.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Matthew Mitchell, Ph.D.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Jonathan Treadwell, Ph.D.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Karen </a:t>
              </a:r>
              <a:r>
                <a:rPr lang="en-US" sz="900" dirty="0" err="1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Schoelles</a:t>
              </a:r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, M.D., S.M., FACP</a:t>
              </a:r>
            </a:p>
            <a:p>
              <a:pPr algn="r"/>
              <a:endParaRPr lang="ru-RU" sz="9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  <a:p>
              <a:pPr algn="r"/>
              <a:endParaRPr lang="ru-RU" sz="9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  <a:p>
              <a:pPr algn="r"/>
              <a:r>
                <a:rPr lang="en-US" sz="900" dirty="0" smtClean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AHRQ </a:t>
              </a:r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Publication No. 14-EHC046-EF</a:t>
              </a:r>
            </a:p>
            <a:p>
              <a:pPr algn="r"/>
              <a:r>
                <a:rPr lang="en-US" sz="900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September 2014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5256584" cy="24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420888"/>
            <a:ext cx="4859437" cy="232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491880" y="476672"/>
            <a:ext cx="1728192" cy="11521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67744" y="3140968"/>
            <a:ext cx="1656184" cy="5040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5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7" t="12676" r="56510" b="14131"/>
          <a:stretch/>
        </p:blipFill>
        <p:spPr bwMode="auto">
          <a:xfrm>
            <a:off x="141688" y="160527"/>
            <a:ext cx="4079776" cy="607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122381" y="4005064"/>
            <a:ext cx="1224136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4149080"/>
            <a:ext cx="1224136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564904"/>
            <a:ext cx="4193556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u="sng" dirty="0" smtClean="0"/>
              <a:t>Bell S</a:t>
            </a:r>
            <a:r>
              <a:rPr lang="en-US" baseline="30000" dirty="0" smtClean="0"/>
              <a:t>1</a:t>
            </a:r>
            <a:r>
              <a:rPr lang="en-US" dirty="0" smtClean="0"/>
              <a:t>, </a:t>
            </a:r>
            <a:r>
              <a:rPr lang="en-US" u="sng" dirty="0" smtClean="0"/>
              <a:t>Sasaki J</a:t>
            </a:r>
            <a:r>
              <a:rPr lang="en-US" dirty="0" smtClean="0"/>
              <a:t>, </a:t>
            </a:r>
            <a:r>
              <a:rPr lang="en-US" u="sng" dirty="0" smtClean="0"/>
              <a:t>Sinclair G</a:t>
            </a:r>
            <a:r>
              <a:rPr lang="en-US" dirty="0" smtClean="0"/>
              <a:t>, </a:t>
            </a:r>
            <a:r>
              <a:rPr lang="en-US" u="sng" dirty="0" err="1" smtClean="0"/>
              <a:t>Chapuis</a:t>
            </a:r>
            <a:r>
              <a:rPr lang="en-US" u="sng" dirty="0" smtClean="0"/>
              <a:t> PH</a:t>
            </a:r>
            <a:r>
              <a:rPr lang="en-US" dirty="0" smtClean="0"/>
              <a:t>, </a:t>
            </a:r>
            <a:r>
              <a:rPr lang="en-US" u="sng" dirty="0" err="1" smtClean="0"/>
              <a:t>Bokey</a:t>
            </a:r>
            <a:r>
              <a:rPr lang="en-US" u="sng" dirty="0" smtClean="0"/>
              <a:t> EL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Understanding the anatomy of lymphatic drainage and the use of blue-dye mapping to determine the extent of </a:t>
            </a:r>
            <a:r>
              <a:rPr lang="en-US" b="1" dirty="0" err="1" smtClean="0">
                <a:solidFill>
                  <a:srgbClr val="0070C0"/>
                </a:solidFill>
              </a:rPr>
              <a:t>lymphadenectomy</a:t>
            </a:r>
            <a:r>
              <a:rPr lang="en-US" b="1" dirty="0" smtClean="0">
                <a:solidFill>
                  <a:srgbClr val="0070C0"/>
                </a:solidFill>
              </a:rPr>
              <a:t> in rectal cancer surgery: unresolved issues </a:t>
            </a:r>
            <a:r>
              <a:rPr lang="en-US" b="1" dirty="0" smtClean="0"/>
              <a:t>// </a:t>
            </a:r>
          </a:p>
          <a:p>
            <a:r>
              <a:rPr lang="en-US" u="sng" dirty="0" smtClean="0"/>
              <a:t>Colorectal Dis.</a:t>
            </a:r>
            <a:r>
              <a:rPr lang="en-US" dirty="0" smtClean="0"/>
              <a:t> 2009 Jun;11(5):443-9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1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1114" y="141561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/>
              <a:t>Изучить зависимость частоты латерального метастазирования при раке прямой кишки от индивидуальных  особенностей кровоснабжения.</a:t>
            </a:r>
          </a:p>
          <a:p>
            <a:pPr>
              <a:lnSpc>
                <a:spcPct val="150000"/>
              </a:lnSpc>
            </a:pPr>
            <a:endParaRPr lang="ru-RU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/>
              <a:t>  Установить наиболее важные прогностические факторы к развитию латерального метастазирования.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626469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исследования: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3625" t="29531" r="50978" b="25435"/>
          <a:stretch>
            <a:fillRect/>
          </a:stretch>
        </p:blipFill>
        <p:spPr bwMode="auto">
          <a:xfrm>
            <a:off x="107504" y="188640"/>
            <a:ext cx="4608512" cy="653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roweb.ru/catalog/med_lib/oper_atl/img/410.jpg"/>
          <p:cNvPicPr>
            <a:picLocks noChangeAspect="1" noChangeArrowheads="1"/>
          </p:cNvPicPr>
          <p:nvPr/>
        </p:nvPicPr>
        <p:blipFill>
          <a:blip r:embed="rId3" cstate="print"/>
          <a:srcRect t="1136" b="3150"/>
          <a:stretch>
            <a:fillRect/>
          </a:stretch>
        </p:blipFill>
        <p:spPr bwMode="auto">
          <a:xfrm>
            <a:off x="5004048" y="188640"/>
            <a:ext cx="4032448" cy="653563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843808" y="4077072"/>
            <a:ext cx="7200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3933056"/>
            <a:ext cx="720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956376" y="4509120"/>
            <a:ext cx="576064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23920" y="4293096"/>
            <a:ext cx="720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9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2260</TotalTime>
  <Words>1350</Words>
  <Application>Microsoft Office PowerPoint</Application>
  <PresentationFormat>Экран (4:3)</PresentationFormat>
  <Paragraphs>351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Официальная</vt:lpstr>
      <vt:lpstr>ПСПбГМУ им. акад. И.П. Павлова Диагностический центр Ramsay Diagnostics</vt:lpstr>
      <vt:lpstr>Слайд 2</vt:lpstr>
      <vt:lpstr>Частота рецидивирования при РПК в зависимости от видов лечения и времени наблюдения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Проблемные вопросы:</vt:lpstr>
      <vt:lpstr>ДИЗАЙН ИССЛЕДОВАНИЯ</vt:lpstr>
      <vt:lpstr>Основная группа больных</vt:lpstr>
      <vt:lpstr>РЕЖИМЫ КОМПЬЮТЕРНОЙ ТОМОГРАФИИ</vt:lpstr>
      <vt:lpstr>Слайд 17</vt:lpstr>
      <vt:lpstr>Слайд 18</vt:lpstr>
      <vt:lpstr>Слайд 19</vt:lpstr>
      <vt:lpstr>Слайд 20</vt:lpstr>
      <vt:lpstr>Слайд 21</vt:lpstr>
      <vt:lpstr>Слайд 22</vt:lpstr>
      <vt:lpstr>Частота и характер выявляемости СПА в обеих группах</vt:lpstr>
      <vt:lpstr>Слайд 24</vt:lpstr>
      <vt:lpstr>Слайд 25</vt:lpstr>
      <vt:lpstr>Слайд 26</vt:lpstr>
      <vt:lpstr>Слайд 27</vt:lpstr>
      <vt:lpstr>Слайд 28</vt:lpstr>
      <vt:lpstr>Слайд 29</vt:lpstr>
      <vt:lpstr>    Свойства модели: </vt:lpstr>
      <vt:lpstr>Слайд 31</vt:lpstr>
      <vt:lpstr>РЕЗУЛЬТАТЫ: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zaharenkoaa</cp:lastModifiedBy>
  <cp:revision>158</cp:revision>
  <dcterms:created xsi:type="dcterms:W3CDTF">2015-01-15T19:52:48Z</dcterms:created>
  <dcterms:modified xsi:type="dcterms:W3CDTF">2015-02-19T06:08:27Z</dcterms:modified>
</cp:coreProperties>
</file>